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1" r:id="rId1"/>
  </p:sldMasterIdLst>
  <p:sldIdLst>
    <p:sldId id="256" r:id="rId2"/>
    <p:sldId id="277" r:id="rId3"/>
    <p:sldId id="326" r:id="rId4"/>
    <p:sldId id="300" r:id="rId5"/>
    <p:sldId id="301" r:id="rId6"/>
    <p:sldId id="302" r:id="rId7"/>
    <p:sldId id="270" r:id="rId8"/>
    <p:sldId id="271" r:id="rId9"/>
    <p:sldId id="299" r:id="rId10"/>
    <p:sldId id="303" r:id="rId11"/>
    <p:sldId id="304" r:id="rId12"/>
    <p:sldId id="305" r:id="rId13"/>
    <p:sldId id="306" r:id="rId14"/>
    <p:sldId id="307" r:id="rId15"/>
    <p:sldId id="308" r:id="rId16"/>
    <p:sldId id="309" r:id="rId17"/>
    <p:sldId id="310" r:id="rId18"/>
    <p:sldId id="311" r:id="rId19"/>
    <p:sldId id="312" r:id="rId20"/>
    <p:sldId id="313" r:id="rId21"/>
    <p:sldId id="314" r:id="rId22"/>
    <p:sldId id="323" r:id="rId23"/>
    <p:sldId id="315" r:id="rId24"/>
    <p:sldId id="316" r:id="rId25"/>
    <p:sldId id="317" r:id="rId26"/>
    <p:sldId id="318" r:id="rId27"/>
    <p:sldId id="319" r:id="rId28"/>
    <p:sldId id="320" r:id="rId29"/>
    <p:sldId id="321" r:id="rId30"/>
    <p:sldId id="322" r:id="rId31"/>
    <p:sldId id="258" r:id="rId32"/>
    <p:sldId id="259" r:id="rId33"/>
    <p:sldId id="260" r:id="rId34"/>
    <p:sldId id="261" r:id="rId35"/>
    <p:sldId id="283" r:id="rId36"/>
    <p:sldId id="286" r:id="rId37"/>
    <p:sldId id="327" r:id="rId38"/>
    <p:sldId id="328" r:id="rId39"/>
    <p:sldId id="289" r:id="rId40"/>
    <p:sldId id="290" r:id="rId41"/>
    <p:sldId id="292" r:id="rId42"/>
    <p:sldId id="293" r:id="rId43"/>
    <p:sldId id="291" r:id="rId44"/>
    <p:sldId id="297" r:id="rId45"/>
    <p:sldId id="325" r:id="rId46"/>
    <p:sldId id="330" r:id="rId47"/>
    <p:sldId id="329" r:id="rId48"/>
  </p:sldIdLst>
  <p:sldSz cx="12192000" cy="6858000"/>
  <p:notesSz cx="6858000" cy="9144000"/>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Vidutinis stilius 2 – paryškinima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5332" autoAdjust="0"/>
  </p:normalViewPr>
  <p:slideViewPr>
    <p:cSldViewPr snapToGrid="0">
      <p:cViewPr varScale="1">
        <p:scale>
          <a:sx n="88" d="100"/>
          <a:sy n="88" d="100"/>
        </p:scale>
        <p:origin x="466"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Pavadinimo skaidrė">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lt-LT" smtClean="0"/>
              <a:t>Spustelėję redag. ruoš. pavad. stilių</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lt-LT" smtClean="0"/>
              <a:t>Spustelėkite norėdami redaguoti šablono paantraštės stilių</a:t>
            </a:r>
            <a:endParaRPr lang="en-US" dirty="0"/>
          </a:p>
        </p:txBody>
      </p:sp>
      <p:sp>
        <p:nvSpPr>
          <p:cNvPr id="4" name="Date Placeholder 3"/>
          <p:cNvSpPr>
            <a:spLocks noGrp="1"/>
          </p:cNvSpPr>
          <p:nvPr>
            <p:ph type="dt" sz="half" idx="10"/>
          </p:nvPr>
        </p:nvSpPr>
        <p:spPr/>
        <p:txBody>
          <a:bodyPr/>
          <a:lstStyle/>
          <a:p>
            <a:fld id="{24B99CB0-AA63-451D-934E-A75088DBE6C5}" type="datetimeFigureOut">
              <a:rPr lang="lt-LT" smtClean="0"/>
              <a:t>2021-03-01</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FE9FCB89-C392-43FF-B81A-EB6A8198F2EB}" type="slidenum">
              <a:rPr lang="lt-LT" smtClean="0"/>
              <a:t>‹#›</a:t>
            </a:fld>
            <a:endParaRPr lang="lt-LT"/>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599934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nė nuotrauka su antraš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smtClean="0"/>
              <a:t>Spustelėję redag. ruoš. pavad. stilių</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lt-LT" smtClean="0"/>
              <a:t>Spustelėkite piktogr. norėdami įtraukti pav.</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lt-LT" smtClean="0"/>
              <a:t>Redaguoti šablono teksto stilius</a:t>
            </a:r>
          </a:p>
        </p:txBody>
      </p:sp>
      <p:sp>
        <p:nvSpPr>
          <p:cNvPr id="3" name="Date Placeholder 2"/>
          <p:cNvSpPr>
            <a:spLocks noGrp="1"/>
          </p:cNvSpPr>
          <p:nvPr>
            <p:ph type="dt" sz="half" idx="10"/>
          </p:nvPr>
        </p:nvSpPr>
        <p:spPr/>
        <p:txBody>
          <a:bodyPr/>
          <a:lstStyle/>
          <a:p>
            <a:fld id="{24B99CB0-AA63-451D-934E-A75088DBE6C5}" type="datetimeFigureOut">
              <a:rPr lang="lt-LT" smtClean="0"/>
              <a:t>2021-03-01</a:t>
            </a:fld>
            <a:endParaRPr lang="lt-LT"/>
          </a:p>
        </p:txBody>
      </p:sp>
      <p:sp>
        <p:nvSpPr>
          <p:cNvPr id="4" name="Footer Placeholder 3"/>
          <p:cNvSpPr>
            <a:spLocks noGrp="1"/>
          </p:cNvSpPr>
          <p:nvPr>
            <p:ph type="ftr" sz="quarter" idx="11"/>
          </p:nvPr>
        </p:nvSpPr>
        <p:spPr/>
        <p:txBody>
          <a:bodyPr/>
          <a:lstStyle/>
          <a:p>
            <a:endParaRPr lang="lt-LT"/>
          </a:p>
        </p:txBody>
      </p:sp>
      <p:sp>
        <p:nvSpPr>
          <p:cNvPr id="5" name="Slide Number Placeholder 4"/>
          <p:cNvSpPr>
            <a:spLocks noGrp="1"/>
          </p:cNvSpPr>
          <p:nvPr>
            <p:ph type="sldNum" sz="quarter" idx="12"/>
          </p:nvPr>
        </p:nvSpPr>
        <p:spPr/>
        <p:txBody>
          <a:bodyPr/>
          <a:lstStyle/>
          <a:p>
            <a:fld id="{FE9FCB89-C392-43FF-B81A-EB6A8198F2EB}" type="slidenum">
              <a:rPr lang="lt-LT" smtClean="0"/>
              <a:t>‹#›</a:t>
            </a:fld>
            <a:endParaRPr lang="lt-LT"/>
          </a:p>
        </p:txBody>
      </p:sp>
    </p:spTree>
    <p:extLst>
      <p:ext uri="{BB962C8B-B14F-4D97-AF65-F5344CB8AC3E}">
        <p14:creationId xmlns:p14="http://schemas.microsoft.com/office/powerpoint/2010/main" val="458619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avadinimas ir antraštė">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lt-LT" smtClean="0"/>
              <a:t>Spustelėję redag. ruoš. pavad. stilių</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smtClean="0"/>
              <a:t>Redaguoti šablono teksto stilius</a:t>
            </a:r>
          </a:p>
        </p:txBody>
      </p:sp>
      <p:sp>
        <p:nvSpPr>
          <p:cNvPr id="4" name="Date Placeholder 3"/>
          <p:cNvSpPr>
            <a:spLocks noGrp="1"/>
          </p:cNvSpPr>
          <p:nvPr>
            <p:ph type="dt" sz="half" idx="10"/>
          </p:nvPr>
        </p:nvSpPr>
        <p:spPr/>
        <p:txBody>
          <a:bodyPr/>
          <a:lstStyle/>
          <a:p>
            <a:fld id="{24B99CB0-AA63-451D-934E-A75088DBE6C5}" type="datetimeFigureOut">
              <a:rPr lang="lt-LT" smtClean="0"/>
              <a:t>2021-03-01</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FE9FCB89-C392-43FF-B81A-EB6A8198F2EB}" type="slidenum">
              <a:rPr lang="lt-LT" smtClean="0"/>
              <a:t>‹#›</a:t>
            </a:fld>
            <a:endParaRPr lang="lt-LT"/>
          </a:p>
        </p:txBody>
      </p:sp>
    </p:spTree>
    <p:extLst>
      <p:ext uri="{BB962C8B-B14F-4D97-AF65-F5344CB8AC3E}">
        <p14:creationId xmlns:p14="http://schemas.microsoft.com/office/powerpoint/2010/main" val="15665707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asiūlymas su antrašte">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lt-LT" smtClean="0"/>
              <a:t>Spustelėję redag. ruoš. pavad. stilių</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lt-LT" smtClean="0"/>
              <a:t>Redaguoti šablono teksto stilius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smtClean="0"/>
              <a:t>Redaguoti šablono teksto stilius</a:t>
            </a:r>
          </a:p>
        </p:txBody>
      </p:sp>
      <p:sp>
        <p:nvSpPr>
          <p:cNvPr id="4" name="Date Placeholder 3"/>
          <p:cNvSpPr>
            <a:spLocks noGrp="1"/>
          </p:cNvSpPr>
          <p:nvPr>
            <p:ph type="dt" sz="half" idx="10"/>
          </p:nvPr>
        </p:nvSpPr>
        <p:spPr/>
        <p:txBody>
          <a:bodyPr/>
          <a:lstStyle/>
          <a:p>
            <a:fld id="{24B99CB0-AA63-451D-934E-A75088DBE6C5}" type="datetimeFigureOut">
              <a:rPr lang="lt-LT" smtClean="0"/>
              <a:t>2021-03-01</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FE9FCB89-C392-43FF-B81A-EB6A8198F2EB}" type="slidenum">
              <a:rPr lang="lt-LT" smtClean="0"/>
              <a:t>‹#›</a:t>
            </a:fld>
            <a:endParaRPr lang="lt-LT"/>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0079373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ortelės pavadinimas">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lt-LT" smtClean="0"/>
              <a:t>Spustelėję redag. ruoš. pavad. stilių</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smtClean="0"/>
              <a:t>Redaguoti šablono teksto stilius</a:t>
            </a:r>
          </a:p>
        </p:txBody>
      </p:sp>
      <p:sp>
        <p:nvSpPr>
          <p:cNvPr id="4" name="Date Placeholder 3"/>
          <p:cNvSpPr>
            <a:spLocks noGrp="1"/>
          </p:cNvSpPr>
          <p:nvPr>
            <p:ph type="dt" sz="half" idx="10"/>
          </p:nvPr>
        </p:nvSpPr>
        <p:spPr/>
        <p:txBody>
          <a:bodyPr/>
          <a:lstStyle/>
          <a:p>
            <a:fld id="{24B99CB0-AA63-451D-934E-A75088DBE6C5}" type="datetimeFigureOut">
              <a:rPr lang="lt-LT" smtClean="0"/>
              <a:t>2021-03-01</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FE9FCB89-C392-43FF-B81A-EB6A8198F2EB}" type="slidenum">
              <a:rPr lang="lt-LT" smtClean="0"/>
              <a:t>‹#›</a:t>
            </a:fld>
            <a:endParaRPr lang="lt-LT"/>
          </a:p>
        </p:txBody>
      </p:sp>
    </p:spTree>
    <p:extLst>
      <p:ext uri="{BB962C8B-B14F-4D97-AF65-F5344CB8AC3E}">
        <p14:creationId xmlns:p14="http://schemas.microsoft.com/office/powerpoint/2010/main" val="10786640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asiūlymo pavadinimas kortelės">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lt-LT" smtClean="0"/>
              <a:t>Spustelėję redag. ruoš. pavad. stilių</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lt-LT" smtClean="0"/>
              <a:t>Redaguoti šablono teksto stilius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smtClean="0"/>
              <a:t>Redaguoti šablono teksto stilius</a:t>
            </a:r>
          </a:p>
        </p:txBody>
      </p:sp>
      <p:sp>
        <p:nvSpPr>
          <p:cNvPr id="4" name="Date Placeholder 3"/>
          <p:cNvSpPr>
            <a:spLocks noGrp="1"/>
          </p:cNvSpPr>
          <p:nvPr>
            <p:ph type="dt" sz="half" idx="10"/>
          </p:nvPr>
        </p:nvSpPr>
        <p:spPr/>
        <p:txBody>
          <a:bodyPr/>
          <a:lstStyle/>
          <a:p>
            <a:fld id="{24B99CB0-AA63-451D-934E-A75088DBE6C5}" type="datetimeFigureOut">
              <a:rPr lang="lt-LT" smtClean="0"/>
              <a:t>2021-03-01</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FE9FCB89-C392-43FF-B81A-EB6A8198F2EB}" type="slidenum">
              <a:rPr lang="lt-LT" smtClean="0"/>
              <a:t>‹#›</a:t>
            </a:fld>
            <a:endParaRPr lang="lt-LT"/>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4310453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arba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lt-LT" smtClean="0"/>
              <a:t>Spustelėję redag. ruoš. pavad. stilių</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lt-LT" smtClean="0"/>
              <a:t>Redaguoti šablono teksto stilius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smtClean="0"/>
              <a:t>Redaguoti šablono teksto stilius</a:t>
            </a:r>
          </a:p>
        </p:txBody>
      </p:sp>
      <p:sp>
        <p:nvSpPr>
          <p:cNvPr id="4" name="Date Placeholder 3"/>
          <p:cNvSpPr>
            <a:spLocks noGrp="1"/>
          </p:cNvSpPr>
          <p:nvPr>
            <p:ph type="dt" sz="half" idx="10"/>
          </p:nvPr>
        </p:nvSpPr>
        <p:spPr/>
        <p:txBody>
          <a:bodyPr/>
          <a:lstStyle/>
          <a:p>
            <a:fld id="{24B99CB0-AA63-451D-934E-A75088DBE6C5}" type="datetimeFigureOut">
              <a:rPr lang="lt-LT" smtClean="0"/>
              <a:t>2021-03-01</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FE9FCB89-C392-43FF-B81A-EB6A8198F2EB}" type="slidenum">
              <a:rPr lang="lt-LT" smtClean="0"/>
              <a:t>‹#›</a:t>
            </a:fld>
            <a:endParaRPr lang="lt-LT"/>
          </a:p>
        </p:txBody>
      </p:sp>
    </p:spTree>
    <p:extLst>
      <p:ext uri="{BB962C8B-B14F-4D97-AF65-F5344CB8AC3E}">
        <p14:creationId xmlns:p14="http://schemas.microsoft.com/office/powerpoint/2010/main" val="30385306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lt-LT" smtClean="0"/>
              <a:t>Spustelėję redag. ruoš. pavad. stilių</a:t>
            </a:r>
            <a:endParaRPr lang="en-US" dirty="0"/>
          </a:p>
        </p:txBody>
      </p:sp>
      <p:sp>
        <p:nvSpPr>
          <p:cNvPr id="3" name="Vertical Text Placeholder 2"/>
          <p:cNvSpPr>
            <a:spLocks noGrp="1"/>
          </p:cNvSpPr>
          <p:nvPr>
            <p:ph type="body" orient="vert" idx="1"/>
          </p:nvPr>
        </p:nvSpPr>
        <p:spPr/>
        <p:txBody>
          <a:bodyPr vert="eaVert" anchor="t"/>
          <a:lstStyle/>
          <a:p>
            <a:pPr lvl="0"/>
            <a:r>
              <a:rPr lang="lt-LT" smtClean="0"/>
              <a:t>Redaguoti šablono teksto stilius</a:t>
            </a:r>
          </a:p>
          <a:p>
            <a:pPr lvl="1"/>
            <a:r>
              <a:rPr lang="lt-LT" smtClean="0"/>
              <a:t>Antras lygis</a:t>
            </a:r>
          </a:p>
          <a:p>
            <a:pPr lvl="2"/>
            <a:r>
              <a:rPr lang="lt-LT" smtClean="0"/>
              <a:t>Trečias lygis</a:t>
            </a:r>
          </a:p>
          <a:p>
            <a:pPr lvl="3"/>
            <a:r>
              <a:rPr lang="lt-LT" smtClean="0"/>
              <a:t>Ketvirtas lygis</a:t>
            </a:r>
          </a:p>
          <a:p>
            <a:pPr lvl="4"/>
            <a:r>
              <a:rPr lang="lt-LT" smtClean="0"/>
              <a:t>Penktas lygis</a:t>
            </a:r>
            <a:endParaRPr lang="en-US" dirty="0"/>
          </a:p>
        </p:txBody>
      </p:sp>
      <p:sp>
        <p:nvSpPr>
          <p:cNvPr id="4" name="Date Placeholder 3"/>
          <p:cNvSpPr>
            <a:spLocks noGrp="1"/>
          </p:cNvSpPr>
          <p:nvPr>
            <p:ph type="dt" sz="half" idx="10"/>
          </p:nvPr>
        </p:nvSpPr>
        <p:spPr/>
        <p:txBody>
          <a:bodyPr/>
          <a:lstStyle/>
          <a:p>
            <a:fld id="{24B99CB0-AA63-451D-934E-A75088DBE6C5}" type="datetimeFigureOut">
              <a:rPr lang="lt-LT" smtClean="0"/>
              <a:t>2021-03-01</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FE9FCB89-C392-43FF-B81A-EB6A8198F2EB}" type="slidenum">
              <a:rPr lang="lt-LT" smtClean="0"/>
              <a:t>‹#›</a:t>
            </a:fld>
            <a:endParaRPr lang="lt-LT"/>
          </a:p>
        </p:txBody>
      </p:sp>
    </p:spTree>
    <p:extLst>
      <p:ext uri="{BB962C8B-B14F-4D97-AF65-F5344CB8AC3E}">
        <p14:creationId xmlns:p14="http://schemas.microsoft.com/office/powerpoint/2010/main" val="28087942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lt-LT" smtClean="0"/>
              <a:t>Spustelėję redag. ruoš. pavad. stilių</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lt-LT" smtClean="0"/>
              <a:t>Redaguoti šablono teksto stilius</a:t>
            </a:r>
          </a:p>
          <a:p>
            <a:pPr lvl="1"/>
            <a:r>
              <a:rPr lang="lt-LT" smtClean="0"/>
              <a:t>Antras lygis</a:t>
            </a:r>
          </a:p>
          <a:p>
            <a:pPr lvl="2"/>
            <a:r>
              <a:rPr lang="lt-LT" smtClean="0"/>
              <a:t>Trečias lygis</a:t>
            </a:r>
          </a:p>
          <a:p>
            <a:pPr lvl="3"/>
            <a:r>
              <a:rPr lang="lt-LT" smtClean="0"/>
              <a:t>Ketvirtas lygis</a:t>
            </a:r>
          </a:p>
          <a:p>
            <a:pPr lvl="4"/>
            <a:r>
              <a:rPr lang="lt-LT" smtClean="0"/>
              <a:t>Penktas lygis</a:t>
            </a:r>
            <a:endParaRPr lang="en-US" dirty="0"/>
          </a:p>
        </p:txBody>
      </p:sp>
      <p:sp>
        <p:nvSpPr>
          <p:cNvPr id="4" name="Date Placeholder 3"/>
          <p:cNvSpPr>
            <a:spLocks noGrp="1"/>
          </p:cNvSpPr>
          <p:nvPr>
            <p:ph type="dt" sz="half" idx="10"/>
          </p:nvPr>
        </p:nvSpPr>
        <p:spPr/>
        <p:txBody>
          <a:bodyPr/>
          <a:lstStyle/>
          <a:p>
            <a:fld id="{24B99CB0-AA63-451D-934E-A75088DBE6C5}" type="datetimeFigureOut">
              <a:rPr lang="lt-LT" smtClean="0"/>
              <a:t>2021-03-01</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FE9FCB89-C392-43FF-B81A-EB6A8198F2EB}" type="slidenum">
              <a:rPr lang="lt-LT" smtClean="0"/>
              <a:t>‹#›</a:t>
            </a:fld>
            <a:endParaRPr lang="lt-LT"/>
          </a:p>
        </p:txBody>
      </p:sp>
    </p:spTree>
    <p:extLst>
      <p:ext uri="{BB962C8B-B14F-4D97-AF65-F5344CB8AC3E}">
        <p14:creationId xmlns:p14="http://schemas.microsoft.com/office/powerpoint/2010/main" val="2320037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smtClean="0"/>
              <a:t>Spustelėję redag. ruoš. pavad. stilių</a:t>
            </a:r>
            <a:endParaRPr lang="en-US" dirty="0"/>
          </a:p>
        </p:txBody>
      </p:sp>
      <p:sp>
        <p:nvSpPr>
          <p:cNvPr id="3" name="Content Placeholder 2"/>
          <p:cNvSpPr>
            <a:spLocks noGrp="1"/>
          </p:cNvSpPr>
          <p:nvPr>
            <p:ph idx="1"/>
          </p:nvPr>
        </p:nvSpPr>
        <p:spPr/>
        <p:txBody>
          <a:bodyPr anchor="ctr"/>
          <a:lstStyle/>
          <a:p>
            <a:pPr lvl="0"/>
            <a:r>
              <a:rPr lang="lt-LT" smtClean="0"/>
              <a:t>Redaguoti šablono teksto stilius</a:t>
            </a:r>
          </a:p>
          <a:p>
            <a:pPr lvl="1"/>
            <a:r>
              <a:rPr lang="lt-LT" smtClean="0"/>
              <a:t>Antras lygis</a:t>
            </a:r>
          </a:p>
          <a:p>
            <a:pPr lvl="2"/>
            <a:r>
              <a:rPr lang="lt-LT" smtClean="0"/>
              <a:t>Trečias lygis</a:t>
            </a:r>
          </a:p>
          <a:p>
            <a:pPr lvl="3"/>
            <a:r>
              <a:rPr lang="lt-LT" smtClean="0"/>
              <a:t>Ketvirtas lygis</a:t>
            </a:r>
          </a:p>
          <a:p>
            <a:pPr lvl="4"/>
            <a:r>
              <a:rPr lang="lt-LT" smtClean="0"/>
              <a:t>Penktas lygis</a:t>
            </a:r>
            <a:endParaRPr lang="en-US" dirty="0"/>
          </a:p>
        </p:txBody>
      </p:sp>
      <p:sp>
        <p:nvSpPr>
          <p:cNvPr id="4" name="Date Placeholder 3"/>
          <p:cNvSpPr>
            <a:spLocks noGrp="1"/>
          </p:cNvSpPr>
          <p:nvPr>
            <p:ph type="dt" sz="half" idx="10"/>
          </p:nvPr>
        </p:nvSpPr>
        <p:spPr/>
        <p:txBody>
          <a:bodyPr/>
          <a:lstStyle/>
          <a:p>
            <a:fld id="{24B99CB0-AA63-451D-934E-A75088DBE6C5}" type="datetimeFigureOut">
              <a:rPr lang="lt-LT" smtClean="0"/>
              <a:t>2021-03-01</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FE9FCB89-C392-43FF-B81A-EB6A8198F2EB}" type="slidenum">
              <a:rPr lang="lt-LT" smtClean="0"/>
              <a:t>‹#›</a:t>
            </a:fld>
            <a:endParaRPr lang="lt-LT"/>
          </a:p>
        </p:txBody>
      </p:sp>
    </p:spTree>
    <p:extLst>
      <p:ext uri="{BB962C8B-B14F-4D97-AF65-F5344CB8AC3E}">
        <p14:creationId xmlns:p14="http://schemas.microsoft.com/office/powerpoint/2010/main" val="3459693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kcijos antraštė">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lt-LT" smtClean="0"/>
              <a:t>Spustelėję redag. ruoš. pavad. stilių</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smtClean="0"/>
              <a:t>Redaguoti šablono teksto stilius</a:t>
            </a:r>
          </a:p>
        </p:txBody>
      </p:sp>
      <p:sp>
        <p:nvSpPr>
          <p:cNvPr id="4" name="Date Placeholder 3"/>
          <p:cNvSpPr>
            <a:spLocks noGrp="1"/>
          </p:cNvSpPr>
          <p:nvPr>
            <p:ph type="dt" sz="half" idx="10"/>
          </p:nvPr>
        </p:nvSpPr>
        <p:spPr/>
        <p:txBody>
          <a:bodyPr/>
          <a:lstStyle/>
          <a:p>
            <a:fld id="{24B99CB0-AA63-451D-934E-A75088DBE6C5}" type="datetimeFigureOut">
              <a:rPr lang="lt-LT" smtClean="0"/>
              <a:t>2021-03-01</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FE9FCB89-C392-43FF-B81A-EB6A8198F2EB}" type="slidenum">
              <a:rPr lang="lt-LT" smtClean="0"/>
              <a:t>‹#›</a:t>
            </a:fld>
            <a:endParaRPr lang="lt-LT"/>
          </a:p>
        </p:txBody>
      </p:sp>
    </p:spTree>
    <p:extLst>
      <p:ext uri="{BB962C8B-B14F-4D97-AF65-F5344CB8AC3E}">
        <p14:creationId xmlns:p14="http://schemas.microsoft.com/office/powerpoint/2010/main" val="24722766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smtClean="0"/>
              <a:t>Spustelėję redag. ruoš. pavad. stilių</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lt-LT" smtClean="0"/>
              <a:t>Redaguoti šablono teksto stilius</a:t>
            </a:r>
          </a:p>
          <a:p>
            <a:pPr lvl="1"/>
            <a:r>
              <a:rPr lang="lt-LT" smtClean="0"/>
              <a:t>Antras lygis</a:t>
            </a:r>
          </a:p>
          <a:p>
            <a:pPr lvl="2"/>
            <a:r>
              <a:rPr lang="lt-LT" smtClean="0"/>
              <a:t>Trečias lygis</a:t>
            </a:r>
          </a:p>
          <a:p>
            <a:pPr lvl="3"/>
            <a:r>
              <a:rPr lang="lt-LT" smtClean="0"/>
              <a:t>Ketvirtas lygis</a:t>
            </a:r>
          </a:p>
          <a:p>
            <a:pPr lvl="4"/>
            <a:r>
              <a:rPr lang="lt-LT" smtClean="0"/>
              <a:t>Penktas lygis</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lt-LT" smtClean="0"/>
              <a:t>Redaguoti šablono teksto stilius</a:t>
            </a:r>
          </a:p>
          <a:p>
            <a:pPr lvl="1"/>
            <a:r>
              <a:rPr lang="lt-LT" smtClean="0"/>
              <a:t>Antras lygis</a:t>
            </a:r>
          </a:p>
          <a:p>
            <a:pPr lvl="2"/>
            <a:r>
              <a:rPr lang="lt-LT" smtClean="0"/>
              <a:t>Trečias lygis</a:t>
            </a:r>
          </a:p>
          <a:p>
            <a:pPr lvl="3"/>
            <a:r>
              <a:rPr lang="lt-LT" smtClean="0"/>
              <a:t>Ketvirtas lygis</a:t>
            </a:r>
          </a:p>
          <a:p>
            <a:pPr lvl="4"/>
            <a:r>
              <a:rPr lang="lt-LT" smtClean="0"/>
              <a:t>Penktas lygis</a:t>
            </a:r>
            <a:endParaRPr lang="en-US" dirty="0"/>
          </a:p>
        </p:txBody>
      </p:sp>
      <p:sp>
        <p:nvSpPr>
          <p:cNvPr id="5" name="Date Placeholder 4"/>
          <p:cNvSpPr>
            <a:spLocks noGrp="1"/>
          </p:cNvSpPr>
          <p:nvPr>
            <p:ph type="dt" sz="half" idx="10"/>
          </p:nvPr>
        </p:nvSpPr>
        <p:spPr/>
        <p:txBody>
          <a:bodyPr/>
          <a:lstStyle/>
          <a:p>
            <a:fld id="{24B99CB0-AA63-451D-934E-A75088DBE6C5}" type="datetimeFigureOut">
              <a:rPr lang="lt-LT" smtClean="0"/>
              <a:t>2021-03-01</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FE9FCB89-C392-43FF-B81A-EB6A8198F2EB}" type="slidenum">
              <a:rPr lang="lt-LT" smtClean="0"/>
              <a:t>‹#›</a:t>
            </a:fld>
            <a:endParaRPr lang="lt-LT"/>
          </a:p>
        </p:txBody>
      </p:sp>
    </p:spTree>
    <p:extLst>
      <p:ext uri="{BB962C8B-B14F-4D97-AF65-F5344CB8AC3E}">
        <p14:creationId xmlns:p14="http://schemas.microsoft.com/office/powerpoint/2010/main" val="1606488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lt-LT" smtClean="0"/>
              <a:t>Spustelėję redag. ruoš. pavad. stilių</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smtClean="0"/>
              <a:t>Redaguoti šablono teksto stilius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lt-LT" smtClean="0"/>
              <a:t>Redaguoti šablono teksto stilius</a:t>
            </a:r>
          </a:p>
          <a:p>
            <a:pPr lvl="1"/>
            <a:r>
              <a:rPr lang="lt-LT" smtClean="0"/>
              <a:t>Antras lygis</a:t>
            </a:r>
          </a:p>
          <a:p>
            <a:pPr lvl="2"/>
            <a:r>
              <a:rPr lang="lt-LT" smtClean="0"/>
              <a:t>Trečias lygis</a:t>
            </a:r>
          </a:p>
          <a:p>
            <a:pPr lvl="3"/>
            <a:r>
              <a:rPr lang="lt-LT" smtClean="0"/>
              <a:t>Ketvirtas lygis</a:t>
            </a:r>
          </a:p>
          <a:p>
            <a:pPr lvl="4"/>
            <a:r>
              <a:rPr lang="lt-LT" smtClean="0"/>
              <a:t>Penktas lygis</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smtClean="0"/>
              <a:t>Redaguoti šablono teksto stilius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lt-LT" smtClean="0"/>
              <a:t>Redaguoti šablono teksto stilius</a:t>
            </a:r>
          </a:p>
          <a:p>
            <a:pPr lvl="1"/>
            <a:r>
              <a:rPr lang="lt-LT" smtClean="0"/>
              <a:t>Antras lygis</a:t>
            </a:r>
          </a:p>
          <a:p>
            <a:pPr lvl="2"/>
            <a:r>
              <a:rPr lang="lt-LT" smtClean="0"/>
              <a:t>Trečias lygis</a:t>
            </a:r>
          </a:p>
          <a:p>
            <a:pPr lvl="3"/>
            <a:r>
              <a:rPr lang="lt-LT" smtClean="0"/>
              <a:t>Ketvirtas lygis</a:t>
            </a:r>
          </a:p>
          <a:p>
            <a:pPr lvl="4"/>
            <a:r>
              <a:rPr lang="lt-LT" smtClean="0"/>
              <a:t>Penktas lygis</a:t>
            </a:r>
            <a:endParaRPr lang="en-US" dirty="0"/>
          </a:p>
        </p:txBody>
      </p:sp>
      <p:sp>
        <p:nvSpPr>
          <p:cNvPr id="7" name="Date Placeholder 6"/>
          <p:cNvSpPr>
            <a:spLocks noGrp="1"/>
          </p:cNvSpPr>
          <p:nvPr>
            <p:ph type="dt" sz="half" idx="10"/>
          </p:nvPr>
        </p:nvSpPr>
        <p:spPr/>
        <p:txBody>
          <a:bodyPr/>
          <a:lstStyle/>
          <a:p>
            <a:fld id="{24B99CB0-AA63-451D-934E-A75088DBE6C5}" type="datetimeFigureOut">
              <a:rPr lang="lt-LT" smtClean="0"/>
              <a:t>2021-03-01</a:t>
            </a:fld>
            <a:endParaRPr lang="lt-LT"/>
          </a:p>
        </p:txBody>
      </p:sp>
      <p:sp>
        <p:nvSpPr>
          <p:cNvPr id="8" name="Footer Placeholder 7"/>
          <p:cNvSpPr>
            <a:spLocks noGrp="1"/>
          </p:cNvSpPr>
          <p:nvPr>
            <p:ph type="ftr" sz="quarter" idx="11"/>
          </p:nvPr>
        </p:nvSpPr>
        <p:spPr/>
        <p:txBody>
          <a:bodyPr/>
          <a:lstStyle/>
          <a:p>
            <a:endParaRPr lang="lt-LT"/>
          </a:p>
        </p:txBody>
      </p:sp>
      <p:sp>
        <p:nvSpPr>
          <p:cNvPr id="9" name="Slide Number Placeholder 8"/>
          <p:cNvSpPr>
            <a:spLocks noGrp="1"/>
          </p:cNvSpPr>
          <p:nvPr>
            <p:ph type="sldNum" sz="quarter" idx="12"/>
          </p:nvPr>
        </p:nvSpPr>
        <p:spPr/>
        <p:txBody>
          <a:bodyPr/>
          <a:lstStyle/>
          <a:p>
            <a:fld id="{FE9FCB89-C392-43FF-B81A-EB6A8198F2EB}" type="slidenum">
              <a:rPr lang="lt-LT" smtClean="0"/>
              <a:t>‹#›</a:t>
            </a:fld>
            <a:endParaRPr lang="lt-LT"/>
          </a:p>
        </p:txBody>
      </p:sp>
    </p:spTree>
    <p:extLst>
      <p:ext uri="{BB962C8B-B14F-4D97-AF65-F5344CB8AC3E}">
        <p14:creationId xmlns:p14="http://schemas.microsoft.com/office/powerpoint/2010/main" val="2471033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smtClean="0"/>
              <a:t>Spustelėję redag. ruoš. pavad. stilių</a:t>
            </a:r>
            <a:endParaRPr lang="en-US" dirty="0"/>
          </a:p>
        </p:txBody>
      </p:sp>
      <p:sp>
        <p:nvSpPr>
          <p:cNvPr id="3" name="Date Placeholder 2"/>
          <p:cNvSpPr>
            <a:spLocks noGrp="1"/>
          </p:cNvSpPr>
          <p:nvPr>
            <p:ph type="dt" sz="half" idx="10"/>
          </p:nvPr>
        </p:nvSpPr>
        <p:spPr/>
        <p:txBody>
          <a:bodyPr/>
          <a:lstStyle/>
          <a:p>
            <a:fld id="{24B99CB0-AA63-451D-934E-A75088DBE6C5}" type="datetimeFigureOut">
              <a:rPr lang="lt-LT" smtClean="0"/>
              <a:t>2021-03-01</a:t>
            </a:fld>
            <a:endParaRPr lang="lt-LT"/>
          </a:p>
        </p:txBody>
      </p:sp>
      <p:sp>
        <p:nvSpPr>
          <p:cNvPr id="4" name="Footer Placeholder 3"/>
          <p:cNvSpPr>
            <a:spLocks noGrp="1"/>
          </p:cNvSpPr>
          <p:nvPr>
            <p:ph type="ftr" sz="quarter" idx="11"/>
          </p:nvPr>
        </p:nvSpPr>
        <p:spPr/>
        <p:txBody>
          <a:bodyPr/>
          <a:lstStyle/>
          <a:p>
            <a:endParaRPr lang="lt-LT"/>
          </a:p>
        </p:txBody>
      </p:sp>
      <p:sp>
        <p:nvSpPr>
          <p:cNvPr id="5" name="Slide Number Placeholder 4"/>
          <p:cNvSpPr>
            <a:spLocks noGrp="1"/>
          </p:cNvSpPr>
          <p:nvPr>
            <p:ph type="sldNum" sz="quarter" idx="12"/>
          </p:nvPr>
        </p:nvSpPr>
        <p:spPr/>
        <p:txBody>
          <a:bodyPr/>
          <a:lstStyle/>
          <a:p>
            <a:fld id="{FE9FCB89-C392-43FF-B81A-EB6A8198F2EB}" type="slidenum">
              <a:rPr lang="lt-LT" smtClean="0"/>
              <a:t>‹#›</a:t>
            </a:fld>
            <a:endParaRPr lang="lt-LT"/>
          </a:p>
        </p:txBody>
      </p:sp>
    </p:spTree>
    <p:extLst>
      <p:ext uri="{BB962C8B-B14F-4D97-AF65-F5344CB8AC3E}">
        <p14:creationId xmlns:p14="http://schemas.microsoft.com/office/powerpoint/2010/main" val="3103229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B99CB0-AA63-451D-934E-A75088DBE6C5}" type="datetimeFigureOut">
              <a:rPr lang="lt-LT" smtClean="0"/>
              <a:t>2021-03-01</a:t>
            </a:fld>
            <a:endParaRPr lang="lt-LT"/>
          </a:p>
        </p:txBody>
      </p:sp>
      <p:sp>
        <p:nvSpPr>
          <p:cNvPr id="3" name="Footer Placeholder 2"/>
          <p:cNvSpPr>
            <a:spLocks noGrp="1"/>
          </p:cNvSpPr>
          <p:nvPr>
            <p:ph type="ftr" sz="quarter" idx="11"/>
          </p:nvPr>
        </p:nvSpPr>
        <p:spPr/>
        <p:txBody>
          <a:bodyPr/>
          <a:lstStyle/>
          <a:p>
            <a:endParaRPr lang="lt-LT"/>
          </a:p>
        </p:txBody>
      </p:sp>
      <p:sp>
        <p:nvSpPr>
          <p:cNvPr id="4" name="Slide Number Placeholder 3"/>
          <p:cNvSpPr>
            <a:spLocks noGrp="1"/>
          </p:cNvSpPr>
          <p:nvPr>
            <p:ph type="sldNum" sz="quarter" idx="12"/>
          </p:nvPr>
        </p:nvSpPr>
        <p:spPr/>
        <p:txBody>
          <a:bodyPr/>
          <a:lstStyle/>
          <a:p>
            <a:fld id="{FE9FCB89-C392-43FF-B81A-EB6A8198F2EB}" type="slidenum">
              <a:rPr lang="lt-LT" smtClean="0"/>
              <a:t>‹#›</a:t>
            </a:fld>
            <a:endParaRPr lang="lt-LT"/>
          </a:p>
        </p:txBody>
      </p:sp>
    </p:spTree>
    <p:extLst>
      <p:ext uri="{BB962C8B-B14F-4D97-AF65-F5344CB8AC3E}">
        <p14:creationId xmlns:p14="http://schemas.microsoft.com/office/powerpoint/2010/main" val="27769058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urinys ir antraštė">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lt-LT" smtClean="0"/>
              <a:t>Spustelėję redag. ruoš. pavad. stilių</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lt-LT" smtClean="0"/>
              <a:t>Redaguoti šablono teksto stilius</a:t>
            </a:r>
          </a:p>
          <a:p>
            <a:pPr lvl="1"/>
            <a:r>
              <a:rPr lang="lt-LT" smtClean="0"/>
              <a:t>Antras lygis</a:t>
            </a:r>
          </a:p>
          <a:p>
            <a:pPr lvl="2"/>
            <a:r>
              <a:rPr lang="lt-LT" smtClean="0"/>
              <a:t>Trečias lygis</a:t>
            </a:r>
          </a:p>
          <a:p>
            <a:pPr lvl="3"/>
            <a:r>
              <a:rPr lang="lt-LT" smtClean="0"/>
              <a:t>Ketvirtas lygis</a:t>
            </a:r>
          </a:p>
          <a:p>
            <a:pPr lvl="4"/>
            <a:r>
              <a:rPr lang="lt-LT" smtClean="0"/>
              <a:t>Penktas lygis</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smtClean="0"/>
              <a:t>Redaguoti šablono teksto stilius</a:t>
            </a:r>
          </a:p>
        </p:txBody>
      </p:sp>
      <p:sp>
        <p:nvSpPr>
          <p:cNvPr id="5" name="Date Placeholder 4"/>
          <p:cNvSpPr>
            <a:spLocks noGrp="1"/>
          </p:cNvSpPr>
          <p:nvPr>
            <p:ph type="dt" sz="half" idx="10"/>
          </p:nvPr>
        </p:nvSpPr>
        <p:spPr/>
        <p:txBody>
          <a:bodyPr/>
          <a:lstStyle/>
          <a:p>
            <a:fld id="{24B99CB0-AA63-451D-934E-A75088DBE6C5}" type="datetimeFigureOut">
              <a:rPr lang="lt-LT" smtClean="0"/>
              <a:t>2021-03-01</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FE9FCB89-C392-43FF-B81A-EB6A8198F2EB}" type="slidenum">
              <a:rPr lang="lt-LT" smtClean="0"/>
              <a:t>‹#›</a:t>
            </a:fld>
            <a:endParaRPr lang="lt-LT"/>
          </a:p>
        </p:txBody>
      </p:sp>
    </p:spTree>
    <p:extLst>
      <p:ext uri="{BB962C8B-B14F-4D97-AF65-F5344CB8AC3E}">
        <p14:creationId xmlns:p14="http://schemas.microsoft.com/office/powerpoint/2010/main" val="27904129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aveikslėlis ir antraštė">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lt-LT" smtClean="0"/>
              <a:t>Spustelėję redag. ruoš. pavad. stilių</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lt-LT" smtClean="0"/>
              <a:t>Spustelėkite piktogr. norėdami įtraukti pav.</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smtClean="0"/>
              <a:t>Redaguoti šablono teksto stilius</a:t>
            </a:r>
          </a:p>
        </p:txBody>
      </p:sp>
      <p:sp>
        <p:nvSpPr>
          <p:cNvPr id="5" name="Date Placeholder 4"/>
          <p:cNvSpPr>
            <a:spLocks noGrp="1"/>
          </p:cNvSpPr>
          <p:nvPr>
            <p:ph type="dt" sz="half" idx="10"/>
          </p:nvPr>
        </p:nvSpPr>
        <p:spPr/>
        <p:txBody>
          <a:bodyPr/>
          <a:lstStyle/>
          <a:p>
            <a:fld id="{24B99CB0-AA63-451D-934E-A75088DBE6C5}" type="datetimeFigureOut">
              <a:rPr lang="lt-LT" smtClean="0"/>
              <a:t>2021-03-01</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FE9FCB89-C392-43FF-B81A-EB6A8198F2EB}" type="slidenum">
              <a:rPr lang="lt-LT" smtClean="0"/>
              <a:t>‹#›</a:t>
            </a:fld>
            <a:endParaRPr lang="lt-LT"/>
          </a:p>
        </p:txBody>
      </p:sp>
    </p:spTree>
    <p:extLst>
      <p:ext uri="{BB962C8B-B14F-4D97-AF65-F5344CB8AC3E}">
        <p14:creationId xmlns:p14="http://schemas.microsoft.com/office/powerpoint/2010/main" val="9687795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lt-LT" smtClean="0"/>
              <a:t>Spustelėję redag. ruoš. pavad. stilių</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lt-LT" smtClean="0"/>
              <a:t>Redaguoti šablono teksto stilius</a:t>
            </a:r>
          </a:p>
          <a:p>
            <a:pPr lvl="1"/>
            <a:r>
              <a:rPr lang="lt-LT" smtClean="0"/>
              <a:t>Antras lygis</a:t>
            </a:r>
          </a:p>
          <a:p>
            <a:pPr lvl="2"/>
            <a:r>
              <a:rPr lang="lt-LT" smtClean="0"/>
              <a:t>Trečias lygis</a:t>
            </a:r>
          </a:p>
          <a:p>
            <a:pPr lvl="3"/>
            <a:r>
              <a:rPr lang="lt-LT" smtClean="0"/>
              <a:t>Ketvirtas lygis</a:t>
            </a:r>
          </a:p>
          <a:p>
            <a:pPr lvl="4"/>
            <a:r>
              <a:rPr lang="lt-LT" smtClean="0"/>
              <a:t>Penktas lygis</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24B99CB0-AA63-451D-934E-A75088DBE6C5}" type="datetimeFigureOut">
              <a:rPr lang="lt-LT" smtClean="0"/>
              <a:t>2021-03-01</a:t>
            </a:fld>
            <a:endParaRPr lang="lt-LT"/>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lt-LT"/>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FE9FCB89-C392-43FF-B81A-EB6A8198F2EB}" type="slidenum">
              <a:rPr lang="lt-LT" smtClean="0"/>
              <a:t>‹#›</a:t>
            </a:fld>
            <a:endParaRPr lang="lt-LT"/>
          </a:p>
        </p:txBody>
      </p:sp>
    </p:spTree>
    <p:extLst>
      <p:ext uri="{BB962C8B-B14F-4D97-AF65-F5344CB8AC3E}">
        <p14:creationId xmlns:p14="http://schemas.microsoft.com/office/powerpoint/2010/main" val="1252931085"/>
      </p:ext>
    </p:extLst>
  </p:cSld>
  <p:clrMap bg1="dk1" tx1="lt1" bg2="dk2" tx2="lt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mailto:ligitanar@gmail.com"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46.jpeg"/></Relationships>
</file>

<file path=ppt/slides/_rels/slide4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ctrTitle"/>
          </p:nvPr>
        </p:nvSpPr>
        <p:spPr/>
        <p:txBody>
          <a:bodyPr/>
          <a:lstStyle/>
          <a:p>
            <a:pPr algn="ctr"/>
            <a:r>
              <a:rPr lang="lt-LT" b="1" dirty="0" smtClean="0"/>
              <a:t>METODINIŲ PRIEMONIŲ NAUDA IR ĮVAIROVĖ</a:t>
            </a:r>
            <a:endParaRPr lang="lt-LT" b="1" dirty="0"/>
          </a:p>
        </p:txBody>
      </p:sp>
      <p:sp>
        <p:nvSpPr>
          <p:cNvPr id="3" name="Antrinis pavadinimas 2"/>
          <p:cNvSpPr>
            <a:spLocks noGrp="1"/>
          </p:cNvSpPr>
          <p:nvPr>
            <p:ph type="subTitle" idx="1"/>
          </p:nvPr>
        </p:nvSpPr>
        <p:spPr>
          <a:xfrm>
            <a:off x="1523999" y="3602037"/>
            <a:ext cx="9716655" cy="2466253"/>
          </a:xfrm>
        </p:spPr>
        <p:txBody>
          <a:bodyPr>
            <a:normAutofit fontScale="92500" lnSpcReduction="10000"/>
          </a:bodyPr>
          <a:lstStyle/>
          <a:p>
            <a:r>
              <a:rPr lang="lt-LT" dirty="0" smtClean="0"/>
              <a:t>Mažeikių lopšelio-darželio ,,Gintarėlis“ mokytojų metodinė diena</a:t>
            </a:r>
          </a:p>
          <a:p>
            <a:pPr algn="r"/>
            <a:endParaRPr lang="lt-LT" dirty="0" smtClean="0"/>
          </a:p>
          <a:p>
            <a:pPr algn="r"/>
            <a:r>
              <a:rPr lang="lt-LT" dirty="0" smtClean="0"/>
              <a:t>Pristatymą ruošė pavaduotoja ugdymui </a:t>
            </a:r>
          </a:p>
          <a:p>
            <a:pPr algn="r"/>
            <a:r>
              <a:rPr lang="lt-LT" dirty="0" smtClean="0"/>
              <a:t>Ligita Narutavičienė</a:t>
            </a:r>
          </a:p>
          <a:p>
            <a:pPr algn="r"/>
            <a:endParaRPr lang="lt-LT" dirty="0" smtClean="0"/>
          </a:p>
          <a:p>
            <a:pPr algn="ctr"/>
            <a:r>
              <a:rPr lang="lt-LT" dirty="0" smtClean="0"/>
              <a:t>2021 m. Vasaris</a:t>
            </a:r>
            <a:endParaRPr lang="lt-LT" dirty="0"/>
          </a:p>
        </p:txBody>
      </p:sp>
    </p:spTree>
    <p:extLst>
      <p:ext uri="{BB962C8B-B14F-4D97-AF65-F5344CB8AC3E}">
        <p14:creationId xmlns:p14="http://schemas.microsoft.com/office/powerpoint/2010/main" val="24644263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684212" y="5207726"/>
            <a:ext cx="8534400" cy="1210491"/>
          </a:xfrm>
        </p:spPr>
        <p:txBody>
          <a:bodyPr/>
          <a:lstStyle/>
          <a:p>
            <a:pPr algn="ctr"/>
            <a:r>
              <a:rPr lang="lt-LT" dirty="0" smtClean="0"/>
              <a:t>METODINĖ KORTELĖ</a:t>
            </a:r>
            <a:endParaRPr lang="lt-LT" dirty="0"/>
          </a:p>
        </p:txBody>
      </p:sp>
      <p:graphicFrame>
        <p:nvGraphicFramePr>
          <p:cNvPr id="4" name="Turinio vietos rezervavimo ženklas 3"/>
          <p:cNvGraphicFramePr>
            <a:graphicFrameLocks noGrp="1"/>
          </p:cNvGraphicFramePr>
          <p:nvPr>
            <p:ph idx="1"/>
            <p:extLst>
              <p:ext uri="{D42A27DB-BD31-4B8C-83A1-F6EECF244321}">
                <p14:modId xmlns:p14="http://schemas.microsoft.com/office/powerpoint/2010/main" val="2302337437"/>
              </p:ext>
            </p:extLst>
          </p:nvPr>
        </p:nvGraphicFramePr>
        <p:xfrm>
          <a:off x="1942011" y="836022"/>
          <a:ext cx="7802353" cy="4371706"/>
        </p:xfrm>
        <a:graphic>
          <a:graphicData uri="http://schemas.openxmlformats.org/drawingml/2006/table">
            <a:tbl>
              <a:tblPr/>
              <a:tblGrid>
                <a:gridCol w="2439522">
                  <a:extLst>
                    <a:ext uri="{9D8B030D-6E8A-4147-A177-3AD203B41FA5}">
                      <a16:colId xmlns:a16="http://schemas.microsoft.com/office/drawing/2014/main" val="647319017"/>
                    </a:ext>
                  </a:extLst>
                </a:gridCol>
                <a:gridCol w="5362831">
                  <a:extLst>
                    <a:ext uri="{9D8B030D-6E8A-4147-A177-3AD203B41FA5}">
                      <a16:colId xmlns:a16="http://schemas.microsoft.com/office/drawing/2014/main" val="3721905033"/>
                    </a:ext>
                  </a:extLst>
                </a:gridCol>
              </a:tblGrid>
              <a:tr h="443908">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Pavadinimas</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a:effectLst/>
                          <a:latin typeface="Times New Roman" panose="02020603050405020304" pitchFamily="18" charset="0"/>
                          <a:ea typeface="Times New Roman" panose="02020603050405020304" pitchFamily="18" charset="0"/>
                        </a:rPr>
                        <a:t>„Spalvų ratas“</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86190436"/>
                  </a:ext>
                </a:extLst>
              </a:tr>
              <a:tr h="443908">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Dalykas, amžius</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a:effectLst/>
                          <a:latin typeface="Times New Roman" panose="02020603050405020304" pitchFamily="18" charset="0"/>
                          <a:ea typeface="Times New Roman" panose="02020603050405020304" pitchFamily="18" charset="0"/>
                        </a:rPr>
                        <a:t>Ikimokyklinis ugdymas, 3-4 m.</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08807789"/>
                  </a:ext>
                </a:extLst>
              </a:tr>
              <a:tr h="443908">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Tikslas</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a:effectLst/>
                          <a:latin typeface="Times New Roman" panose="02020603050405020304" pitchFamily="18" charset="0"/>
                          <a:ea typeface="Times New Roman" panose="02020603050405020304" pitchFamily="18" charset="0"/>
                        </a:rPr>
                        <a:t>Spalvų ir daiktų pažinimui bei įtvirtinimui.</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33737134"/>
                  </a:ext>
                </a:extLst>
              </a:tr>
              <a:tr h="930268">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Priemonės aprašymas</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spcAft>
                          <a:spcPts val="0"/>
                        </a:spcAft>
                        <a:buFont typeface="Symbol" panose="05050102010706020507" pitchFamily="18" charset="2"/>
                        <a:buChar char=""/>
                      </a:pPr>
                      <a:r>
                        <a:rPr lang="lt-LT" sz="1400" dirty="0">
                          <a:effectLst/>
                          <a:latin typeface="Times New Roman" panose="02020603050405020304" pitchFamily="18" charset="0"/>
                          <a:ea typeface="Times New Roman" panose="02020603050405020304" pitchFamily="18" charset="0"/>
                        </a:rPr>
                        <a:t>Skatina pažinti spalvas;</a:t>
                      </a:r>
                      <a:endParaRPr lang="lt-LT" sz="1200" dirty="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lt-LT" sz="1400" dirty="0">
                          <a:effectLst/>
                          <a:latin typeface="Times New Roman" panose="02020603050405020304" pitchFamily="18" charset="0"/>
                          <a:ea typeface="Times New Roman" panose="02020603050405020304" pitchFamily="18" charset="0"/>
                        </a:rPr>
                        <a:t>Skatina vaiko kalbą;</a:t>
                      </a:r>
                      <a:endParaRPr lang="lt-LT" sz="1200" dirty="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lt-LT" sz="1400" dirty="0">
                          <a:effectLst/>
                          <a:latin typeface="Times New Roman" panose="02020603050405020304" pitchFamily="18" charset="0"/>
                          <a:ea typeface="Times New Roman" panose="02020603050405020304" pitchFamily="18" charset="0"/>
                        </a:rPr>
                        <a:t>Lavina smulkiąją motoriką.</a:t>
                      </a:r>
                      <a:endParaRPr lang="lt-LT"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6170135"/>
                  </a:ext>
                </a:extLst>
              </a:tr>
              <a:tr h="620177">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Ugdomos kompetencijos</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a:effectLst/>
                          <a:latin typeface="Times New Roman" panose="02020603050405020304" pitchFamily="18" charset="0"/>
                          <a:ea typeface="Times New Roman" panose="02020603050405020304" pitchFamily="18" charset="0"/>
                        </a:rPr>
                        <a:t>Pažinimo, komunikavimo, sveikatos.</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25831232"/>
                  </a:ext>
                </a:extLst>
              </a:tr>
              <a:tr h="1045629">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Autorius, </a:t>
                      </a:r>
                      <a:endParaRPr lang="lt-LT" sz="1200">
                        <a:effectLst/>
                        <a:latin typeface="Times New Roman" panose="02020603050405020304" pitchFamily="18" charset="0"/>
                        <a:ea typeface="Times New Roman" panose="02020603050405020304" pitchFamily="18" charset="0"/>
                      </a:endParaRPr>
                    </a:p>
                    <a:p>
                      <a:pPr algn="ctr">
                        <a:spcAft>
                          <a:spcPts val="0"/>
                        </a:spcAft>
                      </a:pPr>
                      <a:r>
                        <a:rPr lang="lt-LT" sz="1400" b="1">
                          <a:effectLst/>
                          <a:latin typeface="Times New Roman" panose="02020603050405020304" pitchFamily="18" charset="0"/>
                          <a:ea typeface="Times New Roman" panose="02020603050405020304" pitchFamily="18" charset="0"/>
                        </a:rPr>
                        <a:t>pareigos, </a:t>
                      </a:r>
                      <a:endParaRPr lang="lt-LT" sz="1200">
                        <a:effectLst/>
                        <a:latin typeface="Times New Roman" panose="02020603050405020304" pitchFamily="18" charset="0"/>
                        <a:ea typeface="Times New Roman" panose="02020603050405020304" pitchFamily="18" charset="0"/>
                      </a:endParaRPr>
                    </a:p>
                    <a:p>
                      <a:pPr algn="ctr">
                        <a:spcAft>
                          <a:spcPts val="0"/>
                        </a:spcAft>
                      </a:pPr>
                      <a:r>
                        <a:rPr lang="lt-LT" sz="1400" b="1">
                          <a:effectLst/>
                          <a:latin typeface="Times New Roman" panose="02020603050405020304" pitchFamily="18" charset="0"/>
                          <a:ea typeface="Times New Roman" panose="02020603050405020304" pitchFamily="18" charset="0"/>
                        </a:rPr>
                        <a:t>kvalifikacinė kategorija </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dirty="0" err="1">
                          <a:effectLst/>
                          <a:latin typeface="Times New Roman" panose="02020603050405020304" pitchFamily="18" charset="0"/>
                          <a:ea typeface="Times New Roman" panose="02020603050405020304" pitchFamily="18" charset="0"/>
                        </a:rPr>
                        <a:t>Edvina</a:t>
                      </a:r>
                      <a:r>
                        <a:rPr lang="lt-LT" sz="1400" dirty="0">
                          <a:effectLst/>
                          <a:latin typeface="Times New Roman" panose="02020603050405020304" pitchFamily="18" charset="0"/>
                          <a:ea typeface="Times New Roman" panose="02020603050405020304" pitchFamily="18" charset="0"/>
                        </a:rPr>
                        <a:t> Antanavičiūtė</a:t>
                      </a:r>
                      <a:endParaRPr lang="lt-LT" sz="1200" dirty="0">
                        <a:effectLst/>
                        <a:latin typeface="Times New Roman" panose="02020603050405020304" pitchFamily="18" charset="0"/>
                        <a:ea typeface="Times New Roman" panose="02020603050405020304" pitchFamily="18" charset="0"/>
                      </a:endParaRPr>
                    </a:p>
                    <a:p>
                      <a:pPr algn="ctr">
                        <a:spcAft>
                          <a:spcPts val="0"/>
                        </a:spcAft>
                      </a:pPr>
                      <a:r>
                        <a:rPr lang="lt-LT" sz="1400" dirty="0">
                          <a:effectLst/>
                          <a:latin typeface="Times New Roman" panose="02020603050405020304" pitchFamily="18" charset="0"/>
                          <a:ea typeface="Times New Roman" panose="02020603050405020304" pitchFamily="18" charset="0"/>
                        </a:rPr>
                        <a:t>Ikimokyklinio ugdymo mokytoja</a:t>
                      </a:r>
                      <a:endParaRPr lang="lt-LT"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28125625"/>
                  </a:ext>
                </a:extLst>
              </a:tr>
              <a:tr h="443908">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Parengimo data</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dirty="0">
                          <a:effectLst/>
                          <a:latin typeface="Times New Roman" panose="02020603050405020304" pitchFamily="18" charset="0"/>
                          <a:ea typeface="Times New Roman" panose="02020603050405020304" pitchFamily="18" charset="0"/>
                        </a:rPr>
                        <a:t>2020 m.</a:t>
                      </a:r>
                      <a:endParaRPr lang="lt-LT"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20159782"/>
                  </a:ext>
                </a:extLst>
              </a:tr>
            </a:tbl>
          </a:graphicData>
        </a:graphic>
      </p:graphicFrame>
    </p:spTree>
    <p:extLst>
      <p:ext uri="{BB962C8B-B14F-4D97-AF65-F5344CB8AC3E}">
        <p14:creationId xmlns:p14="http://schemas.microsoft.com/office/powerpoint/2010/main" val="21709265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pPr algn="ctr"/>
            <a:r>
              <a:rPr lang="lt-LT" dirty="0" smtClean="0"/>
              <a:t>Modesta </a:t>
            </a:r>
            <a:r>
              <a:rPr lang="lt-LT" dirty="0" err="1" smtClean="0"/>
              <a:t>Zakalskytė</a:t>
            </a:r>
            <a:r>
              <a:rPr lang="lt-LT" dirty="0" smtClean="0"/>
              <a:t/>
            </a:r>
            <a:br>
              <a:rPr lang="lt-LT" dirty="0" smtClean="0"/>
            </a:br>
            <a:r>
              <a:rPr lang="lt-LT" dirty="0" smtClean="0"/>
              <a:t>,,SPALVOTI STIKLAINIUKAI“</a:t>
            </a:r>
            <a:endParaRPr lang="lt-LT" dirty="0"/>
          </a:p>
        </p:txBody>
      </p:sp>
      <p:pic>
        <p:nvPicPr>
          <p:cNvPr id="4" name="Turinio vietos rezervavimo ženklas 3"/>
          <p:cNvPicPr>
            <a:picLocks noGrp="1" noChangeAspect="1"/>
          </p:cNvPicPr>
          <p:nvPr>
            <p:ph idx="1"/>
          </p:nvPr>
        </p:nvPicPr>
        <p:blipFill>
          <a:blip r:embed="rId2"/>
          <a:stretch>
            <a:fillRect/>
          </a:stretch>
        </p:blipFill>
        <p:spPr>
          <a:xfrm>
            <a:off x="608574" y="226415"/>
            <a:ext cx="4119808" cy="4127871"/>
          </a:xfrm>
          <a:prstGeom prst="rect">
            <a:avLst/>
          </a:prstGeom>
        </p:spPr>
      </p:pic>
      <p:pic>
        <p:nvPicPr>
          <p:cNvPr id="6" name="Paveikslėlis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1412" y="621570"/>
            <a:ext cx="5172079" cy="3941721"/>
          </a:xfrm>
          <a:prstGeom prst="rect">
            <a:avLst/>
          </a:prstGeom>
        </p:spPr>
      </p:pic>
    </p:spTree>
    <p:extLst>
      <p:ext uri="{BB962C8B-B14F-4D97-AF65-F5344CB8AC3E}">
        <p14:creationId xmlns:p14="http://schemas.microsoft.com/office/powerpoint/2010/main" val="20422233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684212" y="5074024"/>
            <a:ext cx="8534400" cy="1353670"/>
          </a:xfrm>
        </p:spPr>
        <p:txBody>
          <a:bodyPr/>
          <a:lstStyle/>
          <a:p>
            <a:pPr algn="ctr"/>
            <a:r>
              <a:rPr lang="lt-LT" dirty="0" smtClean="0"/>
              <a:t>METODINĖ KORTELĖ</a:t>
            </a:r>
            <a:endParaRPr lang="lt-LT" dirty="0"/>
          </a:p>
        </p:txBody>
      </p:sp>
      <p:pic>
        <p:nvPicPr>
          <p:cNvPr id="4" name="Turinio vietos rezervavimo ženklas 3"/>
          <p:cNvPicPr>
            <a:picLocks noGrp="1" noChangeAspect="1"/>
          </p:cNvPicPr>
          <p:nvPr>
            <p:ph idx="1"/>
          </p:nvPr>
        </p:nvPicPr>
        <p:blipFill>
          <a:blip r:embed="rId2"/>
          <a:stretch>
            <a:fillRect/>
          </a:stretch>
        </p:blipFill>
        <p:spPr>
          <a:xfrm>
            <a:off x="399546" y="427831"/>
            <a:ext cx="3653310" cy="4351338"/>
          </a:xfrm>
          <a:prstGeom prst="rect">
            <a:avLst/>
          </a:prstGeom>
        </p:spPr>
      </p:pic>
      <p:graphicFrame>
        <p:nvGraphicFramePr>
          <p:cNvPr id="5" name="Lentelė 4"/>
          <p:cNvGraphicFramePr>
            <a:graphicFrameLocks noGrp="1"/>
          </p:cNvGraphicFramePr>
          <p:nvPr>
            <p:extLst>
              <p:ext uri="{D42A27DB-BD31-4B8C-83A1-F6EECF244321}">
                <p14:modId xmlns:p14="http://schemas.microsoft.com/office/powerpoint/2010/main" val="1485916621"/>
              </p:ext>
            </p:extLst>
          </p:nvPr>
        </p:nvGraphicFramePr>
        <p:xfrm>
          <a:off x="4338918" y="717177"/>
          <a:ext cx="5934635" cy="4061991"/>
        </p:xfrm>
        <a:graphic>
          <a:graphicData uri="http://schemas.openxmlformats.org/drawingml/2006/table">
            <a:tbl>
              <a:tblPr/>
              <a:tblGrid>
                <a:gridCol w="1855552">
                  <a:extLst>
                    <a:ext uri="{9D8B030D-6E8A-4147-A177-3AD203B41FA5}">
                      <a16:colId xmlns:a16="http://schemas.microsoft.com/office/drawing/2014/main" val="761077518"/>
                    </a:ext>
                  </a:extLst>
                </a:gridCol>
                <a:gridCol w="4079083">
                  <a:extLst>
                    <a:ext uri="{9D8B030D-6E8A-4147-A177-3AD203B41FA5}">
                      <a16:colId xmlns:a16="http://schemas.microsoft.com/office/drawing/2014/main" val="2637409877"/>
                    </a:ext>
                  </a:extLst>
                </a:gridCol>
              </a:tblGrid>
              <a:tr h="402423">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Pavadinimas</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a:effectLst/>
                          <a:latin typeface="Times New Roman" panose="02020603050405020304" pitchFamily="18" charset="0"/>
                          <a:ea typeface="Times New Roman" panose="02020603050405020304" pitchFamily="18" charset="0"/>
                        </a:rPr>
                        <a:t>„Spalvoti stiklainiukai“</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300720"/>
                  </a:ext>
                </a:extLst>
              </a:tr>
              <a:tr h="562220">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Dalykas, amžius</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a:effectLst/>
                          <a:latin typeface="Times New Roman" panose="02020603050405020304" pitchFamily="18" charset="0"/>
                          <a:ea typeface="Times New Roman" panose="02020603050405020304" pitchFamily="18" charset="0"/>
                        </a:rPr>
                        <a:t>Ikimokyklinis ugdymas, 3-4 m.</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89144957"/>
                  </a:ext>
                </a:extLst>
              </a:tr>
              <a:tr h="402423">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Tikslas</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a:effectLst/>
                          <a:latin typeface="Times New Roman" panose="02020603050405020304" pitchFamily="18" charset="0"/>
                          <a:ea typeface="Times New Roman" panose="02020603050405020304" pitchFamily="18" charset="0"/>
                        </a:rPr>
                        <a:t>Spalvų pažinimui.</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7519893"/>
                  </a:ext>
                </a:extLst>
              </a:tr>
              <a:tr h="570740">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Priemonės aprašymas</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spcAft>
                          <a:spcPts val="0"/>
                        </a:spcAft>
                        <a:buFont typeface="Symbol" panose="05050102010706020507" pitchFamily="18" charset="2"/>
                        <a:buChar char=""/>
                      </a:pPr>
                      <a:r>
                        <a:rPr lang="lt-LT" sz="1400">
                          <a:effectLst/>
                          <a:latin typeface="Times New Roman" panose="02020603050405020304" pitchFamily="18" charset="0"/>
                          <a:ea typeface="Times New Roman" panose="02020603050405020304" pitchFamily="18" charset="0"/>
                        </a:rPr>
                        <a:t>Skatina domėtis spalvomis;</a:t>
                      </a:r>
                      <a:endParaRPr lang="lt-LT" sz="120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lt-LT" sz="1400">
                          <a:effectLst/>
                          <a:latin typeface="Times New Roman" panose="02020603050405020304" pitchFamily="18" charset="0"/>
                          <a:ea typeface="Times New Roman" panose="02020603050405020304" pitchFamily="18" charset="0"/>
                        </a:rPr>
                        <a:t>Mokosi pažinti daiktų formas.</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6967733"/>
                  </a:ext>
                </a:extLst>
              </a:tr>
              <a:tr h="570740">
                <a:tc>
                  <a:txBody>
                    <a:bodyPr/>
                    <a:lstStyle/>
                    <a:p>
                      <a:pPr algn="ctr">
                        <a:spcAft>
                          <a:spcPts val="0"/>
                        </a:spcAft>
                      </a:pPr>
                      <a:r>
                        <a:rPr lang="lt-LT" sz="1400" b="1" dirty="0">
                          <a:effectLst/>
                          <a:latin typeface="Times New Roman" panose="02020603050405020304" pitchFamily="18" charset="0"/>
                          <a:ea typeface="Times New Roman" panose="02020603050405020304" pitchFamily="18" charset="0"/>
                        </a:rPr>
                        <a:t>Ugdomos kompetencijos</a:t>
                      </a:r>
                      <a:endParaRPr lang="lt-LT"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a:effectLst/>
                          <a:latin typeface="Times New Roman" panose="02020603050405020304" pitchFamily="18" charset="0"/>
                          <a:ea typeface="Times New Roman" panose="02020603050405020304" pitchFamily="18" charset="0"/>
                        </a:rPr>
                        <a:t>Pažinimo, mąstymo.</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2996886"/>
                  </a:ext>
                </a:extLst>
              </a:tr>
              <a:tr h="1141480">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Autorius, </a:t>
                      </a:r>
                      <a:endParaRPr lang="lt-LT" sz="1200">
                        <a:effectLst/>
                        <a:latin typeface="Times New Roman" panose="02020603050405020304" pitchFamily="18" charset="0"/>
                        <a:ea typeface="Times New Roman" panose="02020603050405020304" pitchFamily="18" charset="0"/>
                      </a:endParaRPr>
                    </a:p>
                    <a:p>
                      <a:pPr algn="ctr">
                        <a:spcAft>
                          <a:spcPts val="0"/>
                        </a:spcAft>
                      </a:pPr>
                      <a:r>
                        <a:rPr lang="lt-LT" sz="1400" b="1">
                          <a:effectLst/>
                          <a:latin typeface="Times New Roman" panose="02020603050405020304" pitchFamily="18" charset="0"/>
                          <a:ea typeface="Times New Roman" panose="02020603050405020304" pitchFamily="18" charset="0"/>
                        </a:rPr>
                        <a:t>pareigos, </a:t>
                      </a:r>
                      <a:endParaRPr lang="lt-LT" sz="1200">
                        <a:effectLst/>
                        <a:latin typeface="Times New Roman" panose="02020603050405020304" pitchFamily="18" charset="0"/>
                        <a:ea typeface="Times New Roman" panose="02020603050405020304" pitchFamily="18" charset="0"/>
                      </a:endParaRPr>
                    </a:p>
                    <a:p>
                      <a:pPr algn="ctr">
                        <a:spcAft>
                          <a:spcPts val="0"/>
                        </a:spcAft>
                      </a:pPr>
                      <a:r>
                        <a:rPr lang="lt-LT" sz="1400" b="1">
                          <a:effectLst/>
                          <a:latin typeface="Times New Roman" panose="02020603050405020304" pitchFamily="18" charset="0"/>
                          <a:ea typeface="Times New Roman" panose="02020603050405020304" pitchFamily="18" charset="0"/>
                        </a:rPr>
                        <a:t>kvalifikacinė kategorija </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a:effectLst/>
                          <a:latin typeface="Times New Roman" panose="02020603050405020304" pitchFamily="18" charset="0"/>
                          <a:ea typeface="Times New Roman" panose="02020603050405020304" pitchFamily="18" charset="0"/>
                        </a:rPr>
                        <a:t>Modesta Zakalskytė</a:t>
                      </a:r>
                      <a:endParaRPr lang="lt-LT" sz="1200">
                        <a:effectLst/>
                        <a:latin typeface="Times New Roman" panose="02020603050405020304" pitchFamily="18" charset="0"/>
                        <a:ea typeface="Times New Roman" panose="02020603050405020304" pitchFamily="18" charset="0"/>
                      </a:endParaRPr>
                    </a:p>
                    <a:p>
                      <a:pPr algn="ctr">
                        <a:spcAft>
                          <a:spcPts val="0"/>
                        </a:spcAft>
                      </a:pPr>
                      <a:r>
                        <a:rPr lang="lt-LT" sz="1400">
                          <a:effectLst/>
                          <a:latin typeface="Times New Roman" panose="02020603050405020304" pitchFamily="18" charset="0"/>
                          <a:ea typeface="Times New Roman" panose="02020603050405020304" pitchFamily="18" charset="0"/>
                        </a:rPr>
                        <a:t>Ikimokyklinio ugdymo mokytoja</a:t>
                      </a:r>
                      <a:endParaRPr lang="lt-LT" sz="1200">
                        <a:effectLst/>
                        <a:latin typeface="Times New Roman" panose="02020603050405020304" pitchFamily="18" charset="0"/>
                        <a:ea typeface="Times New Roman" panose="02020603050405020304" pitchFamily="18" charset="0"/>
                      </a:endParaRPr>
                    </a:p>
                    <a:p>
                      <a:pPr algn="ctr">
                        <a:spcAft>
                          <a:spcPts val="0"/>
                        </a:spcAft>
                      </a:pPr>
                      <a:r>
                        <a:rPr lang="lt-LT" sz="1400">
                          <a:solidFill>
                            <a:srgbClr val="FF0000"/>
                          </a:solidFill>
                          <a:effectLst/>
                          <a:latin typeface="Times New Roman" panose="02020603050405020304" pitchFamily="18" charset="0"/>
                          <a:ea typeface="Times New Roman" panose="02020603050405020304" pitchFamily="18" charset="0"/>
                        </a:rPr>
                        <a:t> </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28035105"/>
                  </a:ext>
                </a:extLst>
              </a:tr>
              <a:tr h="411965">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Parengimo data</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dirty="0">
                          <a:effectLst/>
                          <a:latin typeface="Times New Roman" panose="02020603050405020304" pitchFamily="18" charset="0"/>
                          <a:ea typeface="Times New Roman" panose="02020603050405020304" pitchFamily="18" charset="0"/>
                        </a:rPr>
                        <a:t>2021 m.</a:t>
                      </a:r>
                      <a:endParaRPr lang="lt-LT"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483288"/>
                  </a:ext>
                </a:extLst>
              </a:tr>
            </a:tbl>
          </a:graphicData>
        </a:graphic>
      </p:graphicFrame>
      <p:sp>
        <p:nvSpPr>
          <p:cNvPr id="6" name="Rectangle 1"/>
          <p:cNvSpPr>
            <a:spLocks noChangeArrowheads="1"/>
          </p:cNvSpPr>
          <p:nvPr/>
        </p:nvSpPr>
        <p:spPr bwMode="auto">
          <a:xfrm>
            <a:off x="7160127" y="2603500"/>
            <a:ext cx="121511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lt-LT"/>
          </a:p>
        </p:txBody>
      </p:sp>
    </p:spTree>
    <p:extLst>
      <p:ext uri="{BB962C8B-B14F-4D97-AF65-F5344CB8AC3E}">
        <p14:creationId xmlns:p14="http://schemas.microsoft.com/office/powerpoint/2010/main" val="23437840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684212" y="4841966"/>
            <a:ext cx="8534400" cy="1471748"/>
          </a:xfrm>
        </p:spPr>
        <p:txBody>
          <a:bodyPr>
            <a:normAutofit/>
          </a:bodyPr>
          <a:lstStyle/>
          <a:p>
            <a:pPr algn="ctr"/>
            <a:r>
              <a:rPr lang="lt-LT" dirty="0" smtClean="0"/>
              <a:t>Regina </a:t>
            </a:r>
            <a:r>
              <a:rPr lang="lt-LT" dirty="0" err="1" smtClean="0"/>
              <a:t>Mažirimienė</a:t>
            </a:r>
            <a:r>
              <a:rPr lang="lt-LT" dirty="0" smtClean="0"/>
              <a:t/>
            </a:r>
            <a:br>
              <a:rPr lang="lt-LT" dirty="0" smtClean="0"/>
            </a:br>
            <a:r>
              <a:rPr lang="lt-LT" dirty="0" smtClean="0"/>
              <a:t>,,LINKSMAS METŲ TRAUKINUKAS“</a:t>
            </a:r>
            <a:endParaRPr lang="lt-LT" dirty="0"/>
          </a:p>
        </p:txBody>
      </p:sp>
      <p:pic>
        <p:nvPicPr>
          <p:cNvPr id="5122" name="Picture 2" descr="https://musudarzelis.lt/uploads/mazGint/messages/2021-01-22_15.18_Linksmas%20met%C5%B3%20traukinukas.jpg"/>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674150" y="426719"/>
            <a:ext cx="8009781" cy="425216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s://musudarzelis.lt/uploads/mazGint/messages/2021-01-22_15.18_Linksmas%20met%C5%B3%20traukinukas.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674150" y="409302"/>
            <a:ext cx="8009781" cy="4252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42944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797424" y="5425023"/>
            <a:ext cx="8534400" cy="969970"/>
          </a:xfrm>
        </p:spPr>
        <p:txBody>
          <a:bodyPr/>
          <a:lstStyle/>
          <a:p>
            <a:pPr algn="ctr"/>
            <a:r>
              <a:rPr lang="lt-LT" dirty="0" smtClean="0"/>
              <a:t>METODINĖ KORTELĖ</a:t>
            </a:r>
            <a:endParaRPr lang="lt-LT" dirty="0"/>
          </a:p>
        </p:txBody>
      </p:sp>
      <p:graphicFrame>
        <p:nvGraphicFramePr>
          <p:cNvPr id="4" name="Turinio vietos rezervavimo ženklas 3"/>
          <p:cNvGraphicFramePr>
            <a:graphicFrameLocks noGrp="1"/>
          </p:cNvGraphicFramePr>
          <p:nvPr>
            <p:ph idx="1"/>
            <p:extLst>
              <p:ext uri="{D42A27DB-BD31-4B8C-83A1-F6EECF244321}">
                <p14:modId xmlns:p14="http://schemas.microsoft.com/office/powerpoint/2010/main" val="313390058"/>
              </p:ext>
            </p:extLst>
          </p:nvPr>
        </p:nvGraphicFramePr>
        <p:xfrm>
          <a:off x="1245327" y="574766"/>
          <a:ext cx="8290560" cy="4449663"/>
        </p:xfrm>
        <a:graphic>
          <a:graphicData uri="http://schemas.openxmlformats.org/drawingml/2006/table">
            <a:tbl>
              <a:tblPr/>
              <a:tblGrid>
                <a:gridCol w="2592167">
                  <a:extLst>
                    <a:ext uri="{9D8B030D-6E8A-4147-A177-3AD203B41FA5}">
                      <a16:colId xmlns:a16="http://schemas.microsoft.com/office/drawing/2014/main" val="1553736729"/>
                    </a:ext>
                  </a:extLst>
                </a:gridCol>
                <a:gridCol w="5698393">
                  <a:extLst>
                    <a:ext uri="{9D8B030D-6E8A-4147-A177-3AD203B41FA5}">
                      <a16:colId xmlns:a16="http://schemas.microsoft.com/office/drawing/2014/main" val="3294128841"/>
                    </a:ext>
                  </a:extLst>
                </a:gridCol>
              </a:tblGrid>
              <a:tr h="325153">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Pavadinimas</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dirty="0">
                          <a:effectLst/>
                          <a:latin typeface="Times New Roman" panose="02020603050405020304" pitchFamily="18" charset="0"/>
                          <a:ea typeface="Times New Roman" panose="02020603050405020304" pitchFamily="18" charset="0"/>
                        </a:rPr>
                        <a:t>,,Linksmas  metų  traukinukas“</a:t>
                      </a:r>
                      <a:endParaRPr lang="lt-LT"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24717960"/>
                  </a:ext>
                </a:extLst>
              </a:tr>
              <a:tr h="346155">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Dalykas, amžius</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a:effectLst/>
                          <a:latin typeface="Times New Roman" panose="02020603050405020304" pitchFamily="18" charset="0"/>
                          <a:ea typeface="Times New Roman" panose="02020603050405020304" pitchFamily="18" charset="0"/>
                        </a:rPr>
                        <a:t>Ikimokyklinis ugdymas, 3-4 m.</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1767106"/>
                  </a:ext>
                </a:extLst>
              </a:tr>
              <a:tr h="325153">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Tikslas</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lt-LT" sz="1400">
                          <a:effectLst/>
                          <a:latin typeface="Times New Roman" panose="02020603050405020304" pitchFamily="18" charset="0"/>
                          <a:ea typeface="Times New Roman" panose="02020603050405020304" pitchFamily="18" charset="0"/>
                        </a:rPr>
                        <a:t>Susipažinti su metų laikais, metų šventėmis.</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5175289"/>
                  </a:ext>
                </a:extLst>
              </a:tr>
              <a:tr h="1782522">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Priemonės aprašymas</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spcAft>
                          <a:spcPts val="0"/>
                        </a:spcAft>
                        <a:buFont typeface="Symbol" panose="05050102010706020507" pitchFamily="18" charset="2"/>
                        <a:buChar char=""/>
                      </a:pPr>
                      <a:r>
                        <a:rPr lang="lt-LT" sz="1400">
                          <a:effectLst/>
                          <a:latin typeface="Times New Roman" panose="02020603050405020304" pitchFamily="18" charset="0"/>
                          <a:ea typeface="Times New Roman" panose="02020603050405020304" pitchFamily="18" charset="0"/>
                        </a:rPr>
                        <a:t>Skatina domėtis metų laikais, metų šventėmis;</a:t>
                      </a:r>
                      <a:endParaRPr lang="lt-LT" sz="120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lt-LT" sz="1400">
                          <a:effectLst/>
                          <a:latin typeface="Times New Roman" panose="02020603050405020304" pitchFamily="18" charset="0"/>
                          <a:ea typeface="Times New Roman" panose="02020603050405020304" pitchFamily="18" charset="0"/>
                        </a:rPr>
                        <a:t>Skatina domėtis transporto priemonėmis;</a:t>
                      </a:r>
                      <a:endParaRPr lang="lt-LT" sz="120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lt-LT" sz="1400">
                          <a:effectLst/>
                          <a:latin typeface="Times New Roman" panose="02020603050405020304" pitchFamily="18" charset="0"/>
                          <a:ea typeface="Times New Roman" panose="02020603050405020304" pitchFamily="18" charset="0"/>
                        </a:rPr>
                        <a:t>Mokosi skaičiuoti ,pažinti spalvas;</a:t>
                      </a:r>
                      <a:endParaRPr lang="lt-LT" sz="120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lt-LT" sz="1400">
                          <a:effectLst/>
                          <a:latin typeface="Times New Roman" panose="02020603050405020304" pitchFamily="18" charset="0"/>
                          <a:ea typeface="Times New Roman" panose="02020603050405020304" pitchFamily="18" charset="0"/>
                        </a:rPr>
                        <a:t>Mokosi nusakyti savo emocijas;</a:t>
                      </a:r>
                      <a:endParaRPr lang="lt-LT" sz="120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lt-LT" sz="1400">
                          <a:effectLst/>
                          <a:latin typeface="Times New Roman" panose="02020603050405020304" pitchFamily="18" charset="0"/>
                          <a:ea typeface="Times New Roman" panose="02020603050405020304" pitchFamily="18" charset="0"/>
                        </a:rPr>
                        <a:t>Lavina motoriką, pastabumą;</a:t>
                      </a:r>
                      <a:endParaRPr lang="lt-LT" sz="120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lt-LT" sz="1400">
                          <a:effectLst/>
                          <a:latin typeface="Times New Roman" panose="02020603050405020304" pitchFamily="18" charset="0"/>
                          <a:ea typeface="Times New Roman" panose="02020603050405020304" pitchFamily="18" charset="0"/>
                        </a:rPr>
                        <a:t>Ugdosi draugiškus tarpusavio santykius.</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20129379"/>
                  </a:ext>
                </a:extLst>
              </a:tr>
              <a:tr h="454266">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Ugdomos kompetencijos</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a:effectLst/>
                          <a:latin typeface="Times New Roman" panose="02020603050405020304" pitchFamily="18" charset="0"/>
                          <a:ea typeface="Times New Roman" panose="02020603050405020304" pitchFamily="18" charset="0"/>
                        </a:rPr>
                        <a:t>Pažinimo, socialinė,  komunikavimo, meninė, sveikatos.</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37930719"/>
                  </a:ext>
                </a:extLst>
              </a:tr>
              <a:tr h="891261">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Autorius, </a:t>
                      </a:r>
                      <a:endParaRPr lang="lt-LT" sz="1200">
                        <a:effectLst/>
                        <a:latin typeface="Times New Roman" panose="02020603050405020304" pitchFamily="18" charset="0"/>
                        <a:ea typeface="Times New Roman" panose="02020603050405020304" pitchFamily="18" charset="0"/>
                      </a:endParaRPr>
                    </a:p>
                    <a:p>
                      <a:pPr algn="ctr">
                        <a:spcAft>
                          <a:spcPts val="0"/>
                        </a:spcAft>
                      </a:pPr>
                      <a:r>
                        <a:rPr lang="lt-LT" sz="1400" b="1">
                          <a:effectLst/>
                          <a:latin typeface="Times New Roman" panose="02020603050405020304" pitchFamily="18" charset="0"/>
                          <a:ea typeface="Times New Roman" panose="02020603050405020304" pitchFamily="18" charset="0"/>
                        </a:rPr>
                        <a:t>pareigos, </a:t>
                      </a:r>
                      <a:endParaRPr lang="lt-LT" sz="1200">
                        <a:effectLst/>
                        <a:latin typeface="Times New Roman" panose="02020603050405020304" pitchFamily="18" charset="0"/>
                        <a:ea typeface="Times New Roman" panose="02020603050405020304" pitchFamily="18" charset="0"/>
                      </a:endParaRPr>
                    </a:p>
                    <a:p>
                      <a:pPr algn="ctr">
                        <a:spcAft>
                          <a:spcPts val="0"/>
                        </a:spcAft>
                      </a:pPr>
                      <a:r>
                        <a:rPr lang="lt-LT" sz="1400" b="1">
                          <a:effectLst/>
                          <a:latin typeface="Times New Roman" panose="02020603050405020304" pitchFamily="18" charset="0"/>
                          <a:ea typeface="Times New Roman" panose="02020603050405020304" pitchFamily="18" charset="0"/>
                        </a:rPr>
                        <a:t>kvalifikacinė kategorija </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lt-LT" sz="1400">
                          <a:effectLst/>
                          <a:latin typeface="Times New Roman" panose="02020603050405020304" pitchFamily="18" charset="0"/>
                          <a:ea typeface="Times New Roman" panose="02020603050405020304" pitchFamily="18" charset="0"/>
                        </a:rPr>
                        <a:t>                     Regina  Mažirimienė</a:t>
                      </a:r>
                      <a:endParaRPr lang="lt-LT" sz="1200">
                        <a:effectLst/>
                        <a:latin typeface="Times New Roman" panose="02020603050405020304" pitchFamily="18" charset="0"/>
                        <a:ea typeface="Times New Roman" panose="02020603050405020304" pitchFamily="18" charset="0"/>
                      </a:endParaRPr>
                    </a:p>
                    <a:p>
                      <a:pPr algn="ctr">
                        <a:spcAft>
                          <a:spcPts val="0"/>
                        </a:spcAft>
                      </a:pPr>
                      <a:r>
                        <a:rPr lang="lt-LT" sz="1400">
                          <a:effectLst/>
                          <a:latin typeface="Times New Roman" panose="02020603050405020304" pitchFamily="18" charset="0"/>
                          <a:ea typeface="Times New Roman" panose="02020603050405020304" pitchFamily="18" charset="0"/>
                        </a:rPr>
                        <a:t>Ikimokyklinio ugdymo mokytoja</a:t>
                      </a:r>
                      <a:endParaRPr lang="lt-LT" sz="1200">
                        <a:effectLst/>
                        <a:latin typeface="Times New Roman" panose="02020603050405020304" pitchFamily="18" charset="0"/>
                        <a:ea typeface="Times New Roman" panose="02020603050405020304" pitchFamily="18" charset="0"/>
                      </a:endParaRPr>
                    </a:p>
                    <a:p>
                      <a:pPr algn="ctr">
                        <a:spcAft>
                          <a:spcPts val="0"/>
                        </a:spcAft>
                      </a:pPr>
                      <a:r>
                        <a:rPr lang="lt-LT" sz="1400">
                          <a:effectLst/>
                          <a:latin typeface="Times New Roman" panose="02020603050405020304" pitchFamily="18" charset="0"/>
                          <a:ea typeface="Times New Roman" panose="02020603050405020304" pitchFamily="18" charset="0"/>
                        </a:rPr>
                        <a:t>Mokytoja metodininkė</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24179423"/>
                  </a:ext>
                </a:extLst>
              </a:tr>
              <a:tr h="325153">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Parengimo data</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dirty="0">
                          <a:effectLst/>
                          <a:latin typeface="Times New Roman" panose="02020603050405020304" pitchFamily="18" charset="0"/>
                          <a:ea typeface="Times New Roman" panose="02020603050405020304" pitchFamily="18" charset="0"/>
                        </a:rPr>
                        <a:t>2021 m.</a:t>
                      </a:r>
                      <a:endParaRPr lang="lt-LT"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84066904"/>
                  </a:ext>
                </a:extLst>
              </a:tr>
            </a:tbl>
          </a:graphicData>
        </a:graphic>
      </p:graphicFrame>
      <p:sp>
        <p:nvSpPr>
          <p:cNvPr id="5" name="Rectangle 1"/>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02588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838200" y="895927"/>
            <a:ext cx="10515600" cy="794761"/>
          </a:xfrm>
        </p:spPr>
        <p:txBody>
          <a:bodyPr>
            <a:normAutofit fontScale="90000"/>
          </a:bodyPr>
          <a:lstStyle/>
          <a:p>
            <a:pPr algn="ctr"/>
            <a:r>
              <a:rPr lang="lt-LT" dirty="0" smtClean="0"/>
              <a:t>Rūta Drungilienė</a:t>
            </a:r>
            <a:br>
              <a:rPr lang="lt-LT" dirty="0" smtClean="0"/>
            </a:br>
            <a:r>
              <a:rPr lang="lt-LT" dirty="0" smtClean="0"/>
              <a:t>,,DŽIOVYKLA“</a:t>
            </a:r>
            <a:br>
              <a:rPr lang="lt-LT" dirty="0" smtClean="0"/>
            </a:br>
            <a:endParaRPr lang="lt-LT" dirty="0"/>
          </a:p>
        </p:txBody>
      </p:sp>
      <p:graphicFrame>
        <p:nvGraphicFramePr>
          <p:cNvPr id="4" name="Turinio vietos rezervavimo ženklas 3"/>
          <p:cNvGraphicFramePr>
            <a:graphicFrameLocks noGrp="1"/>
          </p:cNvGraphicFramePr>
          <p:nvPr>
            <p:ph idx="1"/>
            <p:extLst>
              <p:ext uri="{D42A27DB-BD31-4B8C-83A1-F6EECF244321}">
                <p14:modId xmlns:p14="http://schemas.microsoft.com/office/powerpoint/2010/main" val="3478743685"/>
              </p:ext>
            </p:extLst>
          </p:nvPr>
        </p:nvGraphicFramePr>
        <p:xfrm>
          <a:off x="5730241" y="1690688"/>
          <a:ext cx="5722850" cy="4677038"/>
        </p:xfrm>
        <a:graphic>
          <a:graphicData uri="http://schemas.openxmlformats.org/drawingml/2006/table">
            <a:tbl>
              <a:tblPr/>
              <a:tblGrid>
                <a:gridCol w="1789334">
                  <a:extLst>
                    <a:ext uri="{9D8B030D-6E8A-4147-A177-3AD203B41FA5}">
                      <a16:colId xmlns:a16="http://schemas.microsoft.com/office/drawing/2014/main" val="1200464482"/>
                    </a:ext>
                  </a:extLst>
                </a:gridCol>
                <a:gridCol w="3933516">
                  <a:extLst>
                    <a:ext uri="{9D8B030D-6E8A-4147-A177-3AD203B41FA5}">
                      <a16:colId xmlns:a16="http://schemas.microsoft.com/office/drawing/2014/main" val="899235019"/>
                    </a:ext>
                  </a:extLst>
                </a:gridCol>
              </a:tblGrid>
              <a:tr h="331997">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Pavadinimas</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lt-LT" sz="1400">
                          <a:effectLst/>
                          <a:latin typeface="Times New Roman" panose="02020603050405020304" pitchFamily="18" charset="0"/>
                          <a:ea typeface="Times New Roman" panose="02020603050405020304" pitchFamily="18" charset="0"/>
                        </a:rPr>
                        <a:t>                        ,,Džiovykla“</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11020937"/>
                  </a:ext>
                </a:extLst>
              </a:tr>
              <a:tr h="426485">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Dalykas, amžius</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a:effectLst/>
                          <a:latin typeface="Times New Roman" panose="02020603050405020304" pitchFamily="18" charset="0"/>
                          <a:ea typeface="Times New Roman" panose="02020603050405020304" pitchFamily="18" charset="0"/>
                        </a:rPr>
                        <a:t>Ikimokyklinis ugdymas, 4-</a:t>
                      </a:r>
                      <a:r>
                        <a:rPr lang="en-US" sz="1400">
                          <a:effectLst/>
                          <a:latin typeface="Times New Roman" panose="02020603050405020304" pitchFamily="18" charset="0"/>
                          <a:ea typeface="Times New Roman" panose="02020603050405020304" pitchFamily="18" charset="0"/>
                        </a:rPr>
                        <a:t>5</a:t>
                      </a:r>
                      <a:r>
                        <a:rPr lang="lt-LT" sz="1400">
                          <a:effectLst/>
                          <a:latin typeface="Times New Roman" panose="02020603050405020304" pitchFamily="18" charset="0"/>
                          <a:ea typeface="Times New Roman" panose="02020603050405020304" pitchFamily="18" charset="0"/>
                        </a:rPr>
                        <a:t> m.</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07000367"/>
                  </a:ext>
                </a:extLst>
              </a:tr>
              <a:tr h="639728">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Tikslas</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lt-LT" sz="1400" dirty="0">
                          <a:effectLst/>
                          <a:latin typeface="Times New Roman" panose="02020603050405020304" pitchFamily="18" charset="0"/>
                          <a:ea typeface="Times New Roman" panose="02020603050405020304" pitchFamily="18" charset="0"/>
                        </a:rPr>
                        <a:t>       Taisyklingai įvardinti rūbų pavadinimus. Skaičių pažinimui ir įtvirtinimui.</a:t>
                      </a:r>
                      <a:endParaRPr lang="lt-LT"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6744113"/>
                  </a:ext>
                </a:extLst>
              </a:tr>
              <a:tr h="1492699">
                <a:tc>
                  <a:txBody>
                    <a:bodyPr/>
                    <a:lstStyle/>
                    <a:p>
                      <a:pPr algn="ctr">
                        <a:spcAft>
                          <a:spcPts val="0"/>
                        </a:spcAft>
                      </a:pPr>
                      <a:r>
                        <a:rPr lang="lt-LT" sz="1400" b="1" dirty="0">
                          <a:effectLst/>
                          <a:latin typeface="Times New Roman" panose="02020603050405020304" pitchFamily="18" charset="0"/>
                          <a:ea typeface="Times New Roman" panose="02020603050405020304" pitchFamily="18" charset="0"/>
                        </a:rPr>
                        <a:t>Priemonės aprašymas</a:t>
                      </a:r>
                      <a:endParaRPr lang="lt-LT"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spcAft>
                          <a:spcPts val="0"/>
                        </a:spcAft>
                        <a:buFont typeface="Symbol" panose="05050102010706020507" pitchFamily="18" charset="2"/>
                        <a:buChar char=""/>
                      </a:pPr>
                      <a:r>
                        <a:rPr lang="lt-LT" sz="1400">
                          <a:effectLst/>
                          <a:latin typeface="Times New Roman" panose="02020603050405020304" pitchFamily="18" charset="0"/>
                          <a:ea typeface="Times New Roman" panose="02020603050405020304" pitchFamily="18" charset="0"/>
                        </a:rPr>
                        <a:t>Skatina atlikti sudėtingesnius judesius pirštais, paimant skalbinių segtuką ir jį prisegant;</a:t>
                      </a:r>
                      <a:endParaRPr lang="lt-LT" sz="120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lt-LT" sz="1400">
                          <a:effectLst/>
                          <a:latin typeface="Times New Roman" panose="02020603050405020304" pitchFamily="18" charset="0"/>
                          <a:ea typeface="Times New Roman" panose="02020603050405020304" pitchFamily="18" charset="0"/>
                        </a:rPr>
                        <a:t>Mokosi pažinti skaičius;</a:t>
                      </a:r>
                      <a:endParaRPr lang="lt-LT" sz="120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lt-LT" sz="1400">
                          <a:effectLst/>
                          <a:latin typeface="Times New Roman" panose="02020603050405020304" pitchFamily="18" charset="0"/>
                          <a:ea typeface="Times New Roman" panose="02020603050405020304" pitchFamily="18" charset="0"/>
                        </a:rPr>
                        <a:t>Įvardina rūbų pavadinimus;</a:t>
                      </a:r>
                      <a:endParaRPr lang="lt-LT" sz="120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lt-LT" sz="1400">
                          <a:effectLst/>
                          <a:latin typeface="Times New Roman" panose="02020603050405020304" pitchFamily="18" charset="0"/>
                          <a:ea typeface="Times New Roman" panose="02020603050405020304" pitchFamily="18" charset="0"/>
                        </a:rPr>
                        <a:t>Suteikia galimybę susikaupti, išlaikyti dėmesį.</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20854651"/>
                  </a:ext>
                </a:extLst>
              </a:tr>
              <a:tr h="463829">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Ugdomos kompetencijos</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a:effectLst/>
                          <a:latin typeface="Times New Roman" panose="02020603050405020304" pitchFamily="18" charset="0"/>
                          <a:ea typeface="Times New Roman" panose="02020603050405020304" pitchFamily="18" charset="0"/>
                        </a:rPr>
                        <a:t>Pažinimo, komunikavimo.</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11245208"/>
                  </a:ext>
                </a:extLst>
              </a:tr>
              <a:tr h="895815">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Autorius, </a:t>
                      </a:r>
                      <a:endParaRPr lang="lt-LT" sz="1200">
                        <a:effectLst/>
                        <a:latin typeface="Times New Roman" panose="02020603050405020304" pitchFamily="18" charset="0"/>
                        <a:ea typeface="Times New Roman" panose="02020603050405020304" pitchFamily="18" charset="0"/>
                      </a:endParaRPr>
                    </a:p>
                    <a:p>
                      <a:pPr algn="ctr">
                        <a:spcAft>
                          <a:spcPts val="0"/>
                        </a:spcAft>
                      </a:pPr>
                      <a:r>
                        <a:rPr lang="lt-LT" sz="1400" b="1">
                          <a:effectLst/>
                          <a:latin typeface="Times New Roman" panose="02020603050405020304" pitchFamily="18" charset="0"/>
                          <a:ea typeface="Times New Roman" panose="02020603050405020304" pitchFamily="18" charset="0"/>
                        </a:rPr>
                        <a:t>pareigos, </a:t>
                      </a:r>
                      <a:endParaRPr lang="lt-LT" sz="1200">
                        <a:effectLst/>
                        <a:latin typeface="Times New Roman" panose="02020603050405020304" pitchFamily="18" charset="0"/>
                        <a:ea typeface="Times New Roman" panose="02020603050405020304" pitchFamily="18" charset="0"/>
                      </a:endParaRPr>
                    </a:p>
                    <a:p>
                      <a:pPr algn="ctr">
                        <a:spcAft>
                          <a:spcPts val="0"/>
                        </a:spcAft>
                      </a:pPr>
                      <a:r>
                        <a:rPr lang="lt-LT" sz="1400" b="1">
                          <a:effectLst/>
                          <a:latin typeface="Times New Roman" panose="02020603050405020304" pitchFamily="18" charset="0"/>
                          <a:ea typeface="Times New Roman" panose="02020603050405020304" pitchFamily="18" charset="0"/>
                        </a:rPr>
                        <a:t>kvalifikacinė kategorija </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a:effectLst/>
                          <a:latin typeface="Times New Roman" panose="02020603050405020304" pitchFamily="18" charset="0"/>
                          <a:ea typeface="Times New Roman" panose="02020603050405020304" pitchFamily="18" charset="0"/>
                        </a:rPr>
                        <a:t>           Rūta Drungilienė </a:t>
                      </a:r>
                      <a:endParaRPr lang="lt-LT" sz="1200">
                        <a:effectLst/>
                        <a:latin typeface="Times New Roman" panose="02020603050405020304" pitchFamily="18" charset="0"/>
                        <a:ea typeface="Times New Roman" panose="02020603050405020304" pitchFamily="18" charset="0"/>
                      </a:endParaRPr>
                    </a:p>
                    <a:p>
                      <a:pPr algn="ctr">
                        <a:spcAft>
                          <a:spcPts val="0"/>
                        </a:spcAft>
                      </a:pPr>
                      <a:r>
                        <a:rPr lang="lt-LT" sz="1400">
                          <a:effectLst/>
                          <a:latin typeface="Times New Roman" panose="02020603050405020304" pitchFamily="18" charset="0"/>
                          <a:ea typeface="Times New Roman" panose="02020603050405020304" pitchFamily="18" charset="0"/>
                        </a:rPr>
                        <a:t>Ikimokyklinio ugdymo mokytoja</a:t>
                      </a:r>
                      <a:endParaRPr lang="lt-LT" sz="1200">
                        <a:effectLst/>
                        <a:latin typeface="Times New Roman" panose="02020603050405020304" pitchFamily="18" charset="0"/>
                        <a:ea typeface="Times New Roman" panose="02020603050405020304" pitchFamily="18" charset="0"/>
                      </a:endParaRPr>
                    </a:p>
                    <a:p>
                      <a:pPr algn="ctr">
                        <a:spcAft>
                          <a:spcPts val="0"/>
                        </a:spcAft>
                      </a:pPr>
                      <a:r>
                        <a:rPr lang="lt-LT" sz="1400">
                          <a:effectLst/>
                          <a:latin typeface="Times New Roman" panose="02020603050405020304" pitchFamily="18" charset="0"/>
                          <a:ea typeface="Times New Roman" panose="02020603050405020304" pitchFamily="18" charset="0"/>
                        </a:rPr>
                        <a:t>vyr. mokytoja.</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7606199"/>
                  </a:ext>
                </a:extLst>
              </a:tr>
              <a:tr h="426485">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Parengimo data</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dirty="0">
                          <a:solidFill>
                            <a:srgbClr val="000000"/>
                          </a:solidFill>
                          <a:effectLst/>
                          <a:latin typeface="Times New Roman" panose="02020603050405020304" pitchFamily="18" charset="0"/>
                          <a:ea typeface="Times New Roman" panose="02020603050405020304" pitchFamily="18" charset="0"/>
                        </a:rPr>
                        <a:t>2021m.</a:t>
                      </a:r>
                      <a:endParaRPr lang="lt-LT"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6755191"/>
                  </a:ext>
                </a:extLst>
              </a:tr>
            </a:tbl>
          </a:graphicData>
        </a:graphic>
      </p:graphicFrame>
      <p:pic>
        <p:nvPicPr>
          <p:cNvPr id="6" name="Paveikslėlis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718" y="1911928"/>
            <a:ext cx="5045052" cy="3983775"/>
          </a:xfrm>
          <a:prstGeom prst="rect">
            <a:avLst/>
          </a:prstGeom>
        </p:spPr>
      </p:pic>
    </p:spTree>
    <p:extLst>
      <p:ext uri="{BB962C8B-B14F-4D97-AF65-F5344CB8AC3E}">
        <p14:creationId xmlns:p14="http://schemas.microsoft.com/office/powerpoint/2010/main" val="17186437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684212" y="4702629"/>
            <a:ext cx="8534400" cy="1715588"/>
          </a:xfrm>
        </p:spPr>
        <p:txBody>
          <a:bodyPr/>
          <a:lstStyle/>
          <a:p>
            <a:pPr algn="ctr"/>
            <a:r>
              <a:rPr lang="lt-LT" dirty="0" smtClean="0"/>
              <a:t>Rūta Drungilienė</a:t>
            </a:r>
            <a:br>
              <a:rPr lang="lt-LT" dirty="0" smtClean="0"/>
            </a:br>
            <a:r>
              <a:rPr lang="lt-LT" dirty="0" smtClean="0"/>
              <a:t>,,MATAU IR LIEČIU“</a:t>
            </a:r>
            <a:endParaRPr lang="lt-LT" dirty="0"/>
          </a:p>
        </p:txBody>
      </p:sp>
      <p:graphicFrame>
        <p:nvGraphicFramePr>
          <p:cNvPr id="4" name="Turinio vietos rezervavimo ženklas 3"/>
          <p:cNvGraphicFramePr>
            <a:graphicFrameLocks noGrp="1"/>
          </p:cNvGraphicFramePr>
          <p:nvPr>
            <p:ph idx="1"/>
            <p:extLst>
              <p:ext uri="{D42A27DB-BD31-4B8C-83A1-F6EECF244321}">
                <p14:modId xmlns:p14="http://schemas.microsoft.com/office/powerpoint/2010/main" val="761823876"/>
              </p:ext>
            </p:extLst>
          </p:nvPr>
        </p:nvGraphicFramePr>
        <p:xfrm>
          <a:off x="5364481" y="357051"/>
          <a:ext cx="5460274" cy="4130283"/>
        </p:xfrm>
        <a:graphic>
          <a:graphicData uri="http://schemas.openxmlformats.org/drawingml/2006/table">
            <a:tbl>
              <a:tblPr/>
              <a:tblGrid>
                <a:gridCol w="1707236">
                  <a:extLst>
                    <a:ext uri="{9D8B030D-6E8A-4147-A177-3AD203B41FA5}">
                      <a16:colId xmlns:a16="http://schemas.microsoft.com/office/drawing/2014/main" val="3316701139"/>
                    </a:ext>
                  </a:extLst>
                </a:gridCol>
                <a:gridCol w="3753038">
                  <a:extLst>
                    <a:ext uri="{9D8B030D-6E8A-4147-A177-3AD203B41FA5}">
                      <a16:colId xmlns:a16="http://schemas.microsoft.com/office/drawing/2014/main" val="2328261917"/>
                    </a:ext>
                  </a:extLst>
                </a:gridCol>
              </a:tblGrid>
              <a:tr h="258143">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Pavadinimas</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lt-LT" sz="1400">
                          <a:effectLst/>
                          <a:latin typeface="Times New Roman" panose="02020603050405020304" pitchFamily="18" charset="0"/>
                          <a:ea typeface="Times New Roman" panose="02020603050405020304" pitchFamily="18" charset="0"/>
                        </a:rPr>
                        <a:t>                        ,,Matau ir liečiu.“</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71401901"/>
                  </a:ext>
                </a:extLst>
              </a:tr>
              <a:tr h="258143">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Dalykas, amžius</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a:effectLst/>
                          <a:latin typeface="Times New Roman" panose="02020603050405020304" pitchFamily="18" charset="0"/>
                          <a:ea typeface="Times New Roman" panose="02020603050405020304" pitchFamily="18" charset="0"/>
                        </a:rPr>
                        <a:t>Ikimokyklinis ugdymas, 4-</a:t>
                      </a:r>
                      <a:r>
                        <a:rPr lang="en-US" sz="1400">
                          <a:effectLst/>
                          <a:latin typeface="Times New Roman" panose="02020603050405020304" pitchFamily="18" charset="0"/>
                          <a:ea typeface="Times New Roman" panose="02020603050405020304" pitchFamily="18" charset="0"/>
                        </a:rPr>
                        <a:t>5</a:t>
                      </a:r>
                      <a:r>
                        <a:rPr lang="lt-LT" sz="1400">
                          <a:effectLst/>
                          <a:latin typeface="Times New Roman" panose="02020603050405020304" pitchFamily="18" charset="0"/>
                          <a:ea typeface="Times New Roman" panose="02020603050405020304" pitchFamily="18" charset="0"/>
                        </a:rPr>
                        <a:t> m.</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07778834"/>
                  </a:ext>
                </a:extLst>
              </a:tr>
              <a:tr h="258143">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Tikslas</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lt-LT" sz="1400">
                          <a:effectLst/>
                          <a:latin typeface="Times New Roman" panose="02020603050405020304" pitchFamily="18" charset="0"/>
                          <a:ea typeface="Times New Roman" panose="02020603050405020304" pitchFamily="18" charset="0"/>
                        </a:rPr>
                        <a:t>            Suvokti pojūčių įvairovę.</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18690991"/>
                  </a:ext>
                </a:extLst>
              </a:tr>
              <a:tr h="1548855">
                <a:tc>
                  <a:txBody>
                    <a:bodyPr/>
                    <a:lstStyle/>
                    <a:p>
                      <a:pPr algn="ctr">
                        <a:spcAft>
                          <a:spcPts val="0"/>
                        </a:spcAft>
                      </a:pPr>
                      <a:r>
                        <a:rPr lang="lt-LT" sz="1400" b="1" dirty="0">
                          <a:effectLst/>
                          <a:latin typeface="Times New Roman" panose="02020603050405020304" pitchFamily="18" charset="0"/>
                          <a:ea typeface="Times New Roman" panose="02020603050405020304" pitchFamily="18" charset="0"/>
                        </a:rPr>
                        <a:t>Priemonės aprašymas</a:t>
                      </a:r>
                      <a:endParaRPr lang="lt-LT"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lt-LT" sz="1400" dirty="0">
                          <a:effectLst/>
                          <a:latin typeface="Times New Roman" panose="02020603050405020304" pitchFamily="18" charset="0"/>
                          <a:ea typeface="Times New Roman" panose="02020603050405020304" pitchFamily="18" charset="0"/>
                        </a:rPr>
                        <a:t> </a:t>
                      </a:r>
                      <a:endParaRPr lang="lt-LT" sz="1200" dirty="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lt-LT" sz="1400" dirty="0">
                          <a:effectLst/>
                          <a:latin typeface="Times New Roman" panose="02020603050405020304" pitchFamily="18" charset="0"/>
                          <a:ea typeface="Times New Roman" panose="02020603050405020304" pitchFamily="18" charset="0"/>
                        </a:rPr>
                        <a:t>Liečiant nusakyti daikto savybes.</a:t>
                      </a:r>
                      <a:endParaRPr lang="lt-LT" sz="1200" dirty="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lt-LT" sz="1400" dirty="0">
                          <a:effectLst/>
                          <a:latin typeface="Times New Roman" panose="02020603050405020304" pitchFamily="18" charset="0"/>
                          <a:ea typeface="Times New Roman" panose="02020603050405020304" pitchFamily="18" charset="0"/>
                        </a:rPr>
                        <a:t>Įvardinti tai, ką matau.</a:t>
                      </a:r>
                      <a:endParaRPr lang="lt-LT" sz="1200" dirty="0">
                        <a:effectLst/>
                        <a:latin typeface="Times New Roman" panose="02020603050405020304" pitchFamily="18" charset="0"/>
                        <a:ea typeface="Times New Roman" panose="02020603050405020304" pitchFamily="18" charset="0"/>
                      </a:endParaRPr>
                    </a:p>
                    <a:p>
                      <a:pPr marL="457200">
                        <a:spcAft>
                          <a:spcPts val="0"/>
                        </a:spcAft>
                      </a:pPr>
                      <a:r>
                        <a:rPr lang="lt-LT" sz="1400" dirty="0">
                          <a:effectLst/>
                          <a:latin typeface="Times New Roman" panose="02020603050405020304" pitchFamily="18" charset="0"/>
                          <a:ea typeface="Times New Roman" panose="02020603050405020304" pitchFamily="18" charset="0"/>
                        </a:rPr>
                        <a:t> </a:t>
                      </a:r>
                      <a:endParaRPr lang="lt-LT" sz="1200" dirty="0">
                        <a:effectLst/>
                        <a:latin typeface="Times New Roman" panose="02020603050405020304" pitchFamily="18" charset="0"/>
                        <a:ea typeface="Times New Roman" panose="02020603050405020304" pitchFamily="18" charset="0"/>
                      </a:endParaRPr>
                    </a:p>
                    <a:p>
                      <a:pPr marL="457200">
                        <a:spcAft>
                          <a:spcPts val="0"/>
                        </a:spcAft>
                      </a:pPr>
                      <a:r>
                        <a:rPr lang="lt-LT" sz="1400" dirty="0">
                          <a:effectLst/>
                          <a:latin typeface="Times New Roman" panose="02020603050405020304" pitchFamily="18" charset="0"/>
                          <a:ea typeface="Times New Roman" panose="02020603050405020304" pitchFamily="18" charset="0"/>
                        </a:rPr>
                        <a:t> </a:t>
                      </a:r>
                      <a:endParaRPr lang="lt-LT" sz="1200" dirty="0">
                        <a:effectLst/>
                        <a:latin typeface="Times New Roman" panose="02020603050405020304" pitchFamily="18" charset="0"/>
                        <a:ea typeface="Times New Roman" panose="02020603050405020304" pitchFamily="18" charset="0"/>
                      </a:endParaRPr>
                    </a:p>
                    <a:p>
                      <a:pPr marL="457200">
                        <a:spcAft>
                          <a:spcPts val="0"/>
                        </a:spcAft>
                      </a:pPr>
                      <a:r>
                        <a:rPr lang="lt-LT" sz="1400" dirty="0">
                          <a:effectLst/>
                          <a:latin typeface="Times New Roman" panose="02020603050405020304" pitchFamily="18" charset="0"/>
                          <a:ea typeface="Times New Roman" panose="02020603050405020304" pitchFamily="18" charset="0"/>
                        </a:rPr>
                        <a:t> </a:t>
                      </a:r>
                      <a:endParaRPr lang="lt-LT"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939924"/>
                  </a:ext>
                </a:extLst>
              </a:tr>
              <a:tr h="516285">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Ugdomos kompetencijos</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a:effectLst/>
                          <a:latin typeface="Times New Roman" panose="02020603050405020304" pitchFamily="18" charset="0"/>
                          <a:ea typeface="Times New Roman" panose="02020603050405020304" pitchFamily="18" charset="0"/>
                        </a:rPr>
                        <a:t>Pažinimo, komunikavimo.</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8340397"/>
                  </a:ext>
                </a:extLst>
              </a:tr>
              <a:tr h="1032571">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Autorius, </a:t>
                      </a:r>
                      <a:endParaRPr lang="lt-LT" sz="1200">
                        <a:effectLst/>
                        <a:latin typeface="Times New Roman" panose="02020603050405020304" pitchFamily="18" charset="0"/>
                        <a:ea typeface="Times New Roman" panose="02020603050405020304" pitchFamily="18" charset="0"/>
                      </a:endParaRPr>
                    </a:p>
                    <a:p>
                      <a:pPr algn="ctr">
                        <a:spcAft>
                          <a:spcPts val="0"/>
                        </a:spcAft>
                      </a:pPr>
                      <a:r>
                        <a:rPr lang="lt-LT" sz="1400" b="1">
                          <a:effectLst/>
                          <a:latin typeface="Times New Roman" panose="02020603050405020304" pitchFamily="18" charset="0"/>
                          <a:ea typeface="Times New Roman" panose="02020603050405020304" pitchFamily="18" charset="0"/>
                        </a:rPr>
                        <a:t>pareigos, </a:t>
                      </a:r>
                      <a:endParaRPr lang="lt-LT" sz="1200">
                        <a:effectLst/>
                        <a:latin typeface="Times New Roman" panose="02020603050405020304" pitchFamily="18" charset="0"/>
                        <a:ea typeface="Times New Roman" panose="02020603050405020304" pitchFamily="18" charset="0"/>
                      </a:endParaRPr>
                    </a:p>
                    <a:p>
                      <a:pPr algn="ctr">
                        <a:spcAft>
                          <a:spcPts val="0"/>
                        </a:spcAft>
                      </a:pPr>
                      <a:r>
                        <a:rPr lang="lt-LT" sz="1400" b="1">
                          <a:effectLst/>
                          <a:latin typeface="Times New Roman" panose="02020603050405020304" pitchFamily="18" charset="0"/>
                          <a:ea typeface="Times New Roman" panose="02020603050405020304" pitchFamily="18" charset="0"/>
                        </a:rPr>
                        <a:t>kvalifikacinė kategorija </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dirty="0">
                          <a:effectLst/>
                          <a:latin typeface="Times New Roman" panose="02020603050405020304" pitchFamily="18" charset="0"/>
                          <a:ea typeface="Times New Roman" panose="02020603050405020304" pitchFamily="18" charset="0"/>
                        </a:rPr>
                        <a:t>           Rūta Drungilienė </a:t>
                      </a:r>
                      <a:endParaRPr lang="lt-LT" sz="1200" dirty="0">
                        <a:effectLst/>
                        <a:latin typeface="Times New Roman" panose="02020603050405020304" pitchFamily="18" charset="0"/>
                        <a:ea typeface="Times New Roman" panose="02020603050405020304" pitchFamily="18" charset="0"/>
                      </a:endParaRPr>
                    </a:p>
                    <a:p>
                      <a:pPr algn="ctr">
                        <a:spcAft>
                          <a:spcPts val="0"/>
                        </a:spcAft>
                      </a:pPr>
                      <a:r>
                        <a:rPr lang="lt-LT" sz="1400" dirty="0">
                          <a:effectLst/>
                          <a:latin typeface="Times New Roman" panose="02020603050405020304" pitchFamily="18" charset="0"/>
                          <a:ea typeface="Times New Roman" panose="02020603050405020304" pitchFamily="18" charset="0"/>
                        </a:rPr>
                        <a:t>Ikimokyklinio ugdymo mokytoja</a:t>
                      </a:r>
                      <a:endParaRPr lang="lt-LT" sz="1200" dirty="0">
                        <a:effectLst/>
                        <a:latin typeface="Times New Roman" panose="02020603050405020304" pitchFamily="18" charset="0"/>
                        <a:ea typeface="Times New Roman" panose="02020603050405020304" pitchFamily="18" charset="0"/>
                      </a:endParaRPr>
                    </a:p>
                    <a:p>
                      <a:pPr algn="ctr">
                        <a:spcAft>
                          <a:spcPts val="0"/>
                        </a:spcAft>
                      </a:pPr>
                      <a:r>
                        <a:rPr lang="lt-LT" sz="1400" dirty="0">
                          <a:effectLst/>
                          <a:latin typeface="Times New Roman" panose="02020603050405020304" pitchFamily="18" charset="0"/>
                          <a:ea typeface="Times New Roman" panose="02020603050405020304" pitchFamily="18" charset="0"/>
                        </a:rPr>
                        <a:t>vyr. mokytoja.</a:t>
                      </a:r>
                      <a:endParaRPr lang="lt-LT"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8453538"/>
                  </a:ext>
                </a:extLst>
              </a:tr>
              <a:tr h="258143">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Parengimo data</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dirty="0">
                          <a:solidFill>
                            <a:srgbClr val="000000"/>
                          </a:solidFill>
                          <a:effectLst/>
                          <a:latin typeface="Times New Roman" panose="02020603050405020304" pitchFamily="18" charset="0"/>
                          <a:ea typeface="Times New Roman" panose="02020603050405020304" pitchFamily="18" charset="0"/>
                        </a:rPr>
                        <a:t>2021m.</a:t>
                      </a:r>
                      <a:endParaRPr lang="lt-LT"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58154180"/>
                  </a:ext>
                </a:extLst>
              </a:tr>
            </a:tbl>
          </a:graphicData>
        </a:graphic>
      </p:graphicFrame>
      <p:pic>
        <p:nvPicPr>
          <p:cNvPr id="5" name="Paveikslėlis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212" y="448516"/>
            <a:ext cx="4509654" cy="4038816"/>
          </a:xfrm>
          <a:prstGeom prst="rect">
            <a:avLst/>
          </a:prstGeom>
        </p:spPr>
      </p:pic>
    </p:spTree>
    <p:extLst>
      <p:ext uri="{BB962C8B-B14F-4D97-AF65-F5344CB8AC3E}">
        <p14:creationId xmlns:p14="http://schemas.microsoft.com/office/powerpoint/2010/main" val="4338195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838200" y="683491"/>
            <a:ext cx="10515600" cy="1007197"/>
          </a:xfrm>
        </p:spPr>
        <p:txBody>
          <a:bodyPr>
            <a:normAutofit fontScale="90000"/>
          </a:bodyPr>
          <a:lstStyle/>
          <a:p>
            <a:pPr algn="ctr"/>
            <a:r>
              <a:rPr lang="lt-LT" dirty="0" smtClean="0"/>
              <a:t>Virginija </a:t>
            </a:r>
            <a:r>
              <a:rPr lang="lt-LT" dirty="0" err="1" smtClean="0"/>
              <a:t>Mačiukienė</a:t>
            </a:r>
            <a:r>
              <a:rPr lang="lt-LT" dirty="0" smtClean="0"/>
              <a:t/>
            </a:r>
            <a:br>
              <a:rPr lang="lt-LT" dirty="0" smtClean="0"/>
            </a:br>
            <a:r>
              <a:rPr lang="lt-LT" dirty="0" smtClean="0"/>
              <a:t>,,EMOCIJŲ KUBIKAS“</a:t>
            </a:r>
            <a:br>
              <a:rPr lang="lt-LT" dirty="0" smtClean="0"/>
            </a:br>
            <a:endParaRPr lang="lt-LT" dirty="0"/>
          </a:p>
        </p:txBody>
      </p:sp>
      <p:pic>
        <p:nvPicPr>
          <p:cNvPr id="4" name="Turinio vietos rezervavimo ženklas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3603" y="1834861"/>
            <a:ext cx="3488259" cy="4351338"/>
          </a:xfrm>
        </p:spPr>
      </p:pic>
      <p:pic>
        <p:nvPicPr>
          <p:cNvPr id="5" name="Paveikslėlis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3589" y="2127971"/>
            <a:ext cx="4323396" cy="4058228"/>
          </a:xfrm>
          <a:prstGeom prst="rect">
            <a:avLst/>
          </a:prstGeom>
        </p:spPr>
      </p:pic>
    </p:spTree>
    <p:extLst>
      <p:ext uri="{BB962C8B-B14F-4D97-AF65-F5344CB8AC3E}">
        <p14:creationId xmlns:p14="http://schemas.microsoft.com/office/powerpoint/2010/main" val="10815444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838200" y="365125"/>
            <a:ext cx="10515600" cy="1203699"/>
          </a:xfrm>
        </p:spPr>
        <p:txBody>
          <a:bodyPr/>
          <a:lstStyle/>
          <a:p>
            <a:pPr algn="ctr"/>
            <a:r>
              <a:rPr lang="lt-LT" dirty="0" smtClean="0"/>
              <a:t>METODINĖ KORTELĖ</a:t>
            </a:r>
            <a:endParaRPr lang="lt-LT" dirty="0"/>
          </a:p>
        </p:txBody>
      </p:sp>
      <p:graphicFrame>
        <p:nvGraphicFramePr>
          <p:cNvPr id="4" name="Turinio vietos rezervavimo ženklas 3"/>
          <p:cNvGraphicFramePr>
            <a:graphicFrameLocks noGrp="1"/>
          </p:cNvGraphicFramePr>
          <p:nvPr>
            <p:ph idx="1"/>
            <p:extLst>
              <p:ext uri="{D42A27DB-BD31-4B8C-83A1-F6EECF244321}">
                <p14:modId xmlns:p14="http://schemas.microsoft.com/office/powerpoint/2010/main" val="2635195405"/>
              </p:ext>
            </p:extLst>
          </p:nvPr>
        </p:nvGraphicFramePr>
        <p:xfrm>
          <a:off x="2068945" y="1667434"/>
          <a:ext cx="7227455" cy="4168590"/>
        </p:xfrm>
        <a:graphic>
          <a:graphicData uri="http://schemas.openxmlformats.org/drawingml/2006/table">
            <a:tbl>
              <a:tblPr/>
              <a:tblGrid>
                <a:gridCol w="2259772">
                  <a:extLst>
                    <a:ext uri="{9D8B030D-6E8A-4147-A177-3AD203B41FA5}">
                      <a16:colId xmlns:a16="http://schemas.microsoft.com/office/drawing/2014/main" val="3230419397"/>
                    </a:ext>
                  </a:extLst>
                </a:gridCol>
                <a:gridCol w="4967683">
                  <a:extLst>
                    <a:ext uri="{9D8B030D-6E8A-4147-A177-3AD203B41FA5}">
                      <a16:colId xmlns:a16="http://schemas.microsoft.com/office/drawing/2014/main" val="2400962851"/>
                    </a:ext>
                  </a:extLst>
                </a:gridCol>
              </a:tblGrid>
              <a:tr h="423283">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Pavadinimas</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a:solidFill>
                            <a:srgbClr val="000000"/>
                          </a:solidFill>
                          <a:effectLst/>
                          <a:latin typeface="Times New Roman" panose="02020603050405020304" pitchFamily="18" charset="0"/>
                          <a:ea typeface="Times New Roman" panose="02020603050405020304" pitchFamily="18" charset="0"/>
                        </a:rPr>
                        <a:t>„Emocijų kubikas“</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48807516"/>
                  </a:ext>
                </a:extLst>
              </a:tr>
              <a:tr h="423283">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Dalykas, amžius</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dirty="0">
                          <a:solidFill>
                            <a:srgbClr val="000000"/>
                          </a:solidFill>
                          <a:effectLst/>
                          <a:latin typeface="Times New Roman" panose="02020603050405020304" pitchFamily="18" charset="0"/>
                          <a:ea typeface="Times New Roman" panose="02020603050405020304" pitchFamily="18" charset="0"/>
                        </a:rPr>
                        <a:t>Ikimokyklinis ugdymas, 4-</a:t>
                      </a:r>
                      <a:r>
                        <a:rPr lang="en-US" sz="1400" dirty="0">
                          <a:solidFill>
                            <a:srgbClr val="000000"/>
                          </a:solidFill>
                          <a:effectLst/>
                          <a:latin typeface="Times New Roman" panose="02020603050405020304" pitchFamily="18" charset="0"/>
                          <a:ea typeface="Times New Roman" panose="02020603050405020304" pitchFamily="18" charset="0"/>
                        </a:rPr>
                        <a:t>5</a:t>
                      </a:r>
                      <a:r>
                        <a:rPr lang="lt-LT" sz="1400" dirty="0">
                          <a:solidFill>
                            <a:srgbClr val="000000"/>
                          </a:solidFill>
                          <a:effectLst/>
                          <a:latin typeface="Times New Roman" panose="02020603050405020304" pitchFamily="18" charset="0"/>
                          <a:ea typeface="Times New Roman" panose="02020603050405020304" pitchFamily="18" charset="0"/>
                        </a:rPr>
                        <a:t> m.</a:t>
                      </a:r>
                      <a:endParaRPr lang="lt-LT"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3721731"/>
                  </a:ext>
                </a:extLst>
              </a:tr>
              <a:tr h="423283">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Tikslas</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a:solidFill>
                            <a:srgbClr val="000000"/>
                          </a:solidFill>
                          <a:effectLst/>
                          <a:latin typeface="Times New Roman" panose="02020603050405020304" pitchFamily="18" charset="0"/>
                          <a:ea typeface="Times New Roman" panose="02020603050405020304" pitchFamily="18" charset="0"/>
                        </a:rPr>
                        <a:t>Emocijų pažinimui ir įtvirtinimui.</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8337968"/>
                  </a:ext>
                </a:extLst>
              </a:tr>
              <a:tr h="887047">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Priemonės aprašymas</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spcAft>
                          <a:spcPts val="0"/>
                        </a:spcAft>
                        <a:buFont typeface="Symbol" panose="05050102010706020507" pitchFamily="18" charset="2"/>
                        <a:buChar char=""/>
                      </a:pPr>
                      <a:r>
                        <a:rPr lang="lt-LT" sz="1400" dirty="0">
                          <a:solidFill>
                            <a:srgbClr val="000000"/>
                          </a:solidFill>
                          <a:effectLst/>
                          <a:latin typeface="Times New Roman" panose="02020603050405020304" pitchFamily="18" charset="0"/>
                          <a:ea typeface="Times New Roman" panose="02020603050405020304" pitchFamily="18" charset="0"/>
                        </a:rPr>
                        <a:t>Atpažinti emocijas;</a:t>
                      </a:r>
                      <a:endParaRPr lang="lt-LT" sz="1200" dirty="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lt-LT" sz="1400" dirty="0">
                          <a:solidFill>
                            <a:srgbClr val="000000"/>
                          </a:solidFill>
                          <a:effectLst/>
                          <a:latin typeface="Times New Roman" panose="02020603050405020304" pitchFamily="18" charset="0"/>
                          <a:ea typeface="Times New Roman" panose="02020603050405020304" pitchFamily="18" charset="0"/>
                        </a:rPr>
                        <a:t>Skatina įvardinti savo ir kitų emocijas;</a:t>
                      </a:r>
                      <a:endParaRPr lang="lt-LT" sz="1200" dirty="0">
                        <a:effectLst/>
                        <a:latin typeface="Times New Roman" panose="02020603050405020304" pitchFamily="18" charset="0"/>
                        <a:ea typeface="Times New Roman" panose="02020603050405020304" pitchFamily="18" charset="0"/>
                      </a:endParaRPr>
                    </a:p>
                    <a:p>
                      <a:pPr marL="228600">
                        <a:spcAft>
                          <a:spcPts val="0"/>
                        </a:spcAft>
                      </a:pPr>
                      <a:r>
                        <a:rPr lang="lt-LT" sz="1400" dirty="0">
                          <a:solidFill>
                            <a:srgbClr val="000000"/>
                          </a:solidFill>
                          <a:effectLst/>
                          <a:latin typeface="Times New Roman" panose="02020603050405020304" pitchFamily="18" charset="0"/>
                          <a:ea typeface="Times New Roman" panose="02020603050405020304" pitchFamily="18" charset="0"/>
                        </a:rPr>
                        <a:t> </a:t>
                      </a:r>
                      <a:endParaRPr lang="lt-LT"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69726102"/>
                  </a:ext>
                </a:extLst>
              </a:tr>
              <a:tr h="591364">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Ugdomos kompetencijos</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a:solidFill>
                            <a:srgbClr val="000000"/>
                          </a:solidFill>
                          <a:effectLst/>
                          <a:latin typeface="Times New Roman" panose="02020603050405020304" pitchFamily="18" charset="0"/>
                          <a:ea typeface="Times New Roman" panose="02020603050405020304" pitchFamily="18" charset="0"/>
                        </a:rPr>
                        <a:t>Socialinė, komunikavimo, sveikatos.</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21714703"/>
                  </a:ext>
                </a:extLst>
              </a:tr>
              <a:tr h="997047">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Autorius, </a:t>
                      </a:r>
                      <a:endParaRPr lang="lt-LT" sz="1200">
                        <a:effectLst/>
                        <a:latin typeface="Times New Roman" panose="02020603050405020304" pitchFamily="18" charset="0"/>
                        <a:ea typeface="Times New Roman" panose="02020603050405020304" pitchFamily="18" charset="0"/>
                      </a:endParaRPr>
                    </a:p>
                    <a:p>
                      <a:pPr algn="ctr">
                        <a:spcAft>
                          <a:spcPts val="0"/>
                        </a:spcAft>
                      </a:pPr>
                      <a:r>
                        <a:rPr lang="lt-LT" sz="1400" b="1">
                          <a:effectLst/>
                          <a:latin typeface="Times New Roman" panose="02020603050405020304" pitchFamily="18" charset="0"/>
                          <a:ea typeface="Times New Roman" panose="02020603050405020304" pitchFamily="18" charset="0"/>
                        </a:rPr>
                        <a:t>pareigos, </a:t>
                      </a:r>
                      <a:endParaRPr lang="lt-LT" sz="1200">
                        <a:effectLst/>
                        <a:latin typeface="Times New Roman" panose="02020603050405020304" pitchFamily="18" charset="0"/>
                        <a:ea typeface="Times New Roman" panose="02020603050405020304" pitchFamily="18" charset="0"/>
                      </a:endParaRPr>
                    </a:p>
                    <a:p>
                      <a:pPr algn="ctr">
                        <a:spcAft>
                          <a:spcPts val="0"/>
                        </a:spcAft>
                      </a:pPr>
                      <a:r>
                        <a:rPr lang="lt-LT" sz="1400" b="1">
                          <a:effectLst/>
                          <a:latin typeface="Times New Roman" panose="02020603050405020304" pitchFamily="18" charset="0"/>
                          <a:ea typeface="Times New Roman" panose="02020603050405020304" pitchFamily="18" charset="0"/>
                        </a:rPr>
                        <a:t>kvalifikacinė kategorija </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dirty="0">
                          <a:solidFill>
                            <a:srgbClr val="000000"/>
                          </a:solidFill>
                          <a:effectLst/>
                          <a:latin typeface="Times New Roman" panose="02020603050405020304" pitchFamily="18" charset="0"/>
                          <a:ea typeface="Times New Roman" panose="02020603050405020304" pitchFamily="18" charset="0"/>
                        </a:rPr>
                        <a:t>Virginija </a:t>
                      </a:r>
                      <a:r>
                        <a:rPr lang="lt-LT" sz="1400" dirty="0" err="1">
                          <a:solidFill>
                            <a:srgbClr val="000000"/>
                          </a:solidFill>
                          <a:effectLst/>
                          <a:latin typeface="Times New Roman" panose="02020603050405020304" pitchFamily="18" charset="0"/>
                          <a:ea typeface="Times New Roman" panose="02020603050405020304" pitchFamily="18" charset="0"/>
                        </a:rPr>
                        <a:t>Mačiukienė</a:t>
                      </a:r>
                      <a:endParaRPr lang="lt-LT" sz="1200" dirty="0">
                        <a:effectLst/>
                        <a:latin typeface="Times New Roman" panose="02020603050405020304" pitchFamily="18" charset="0"/>
                        <a:ea typeface="Times New Roman" panose="02020603050405020304" pitchFamily="18" charset="0"/>
                      </a:endParaRPr>
                    </a:p>
                    <a:p>
                      <a:pPr algn="ctr">
                        <a:spcAft>
                          <a:spcPts val="0"/>
                        </a:spcAft>
                      </a:pPr>
                      <a:r>
                        <a:rPr lang="lt-LT" sz="1400" dirty="0">
                          <a:solidFill>
                            <a:srgbClr val="000000"/>
                          </a:solidFill>
                          <a:effectLst/>
                          <a:latin typeface="Times New Roman" panose="02020603050405020304" pitchFamily="18" charset="0"/>
                          <a:ea typeface="Times New Roman" panose="02020603050405020304" pitchFamily="18" charset="0"/>
                        </a:rPr>
                        <a:t>Ikimokyklinio ugdymo </a:t>
                      </a:r>
                      <a:r>
                        <a:rPr lang="lt-LT" sz="1400" dirty="0" smtClean="0">
                          <a:solidFill>
                            <a:srgbClr val="000000"/>
                          </a:solidFill>
                          <a:effectLst/>
                          <a:latin typeface="Times New Roman" panose="02020603050405020304" pitchFamily="18" charset="0"/>
                          <a:ea typeface="Times New Roman" panose="02020603050405020304" pitchFamily="18" charset="0"/>
                        </a:rPr>
                        <a:t>mokytoja</a:t>
                      </a:r>
                      <a:endParaRPr lang="lt-LT" sz="1200" dirty="0" smtClean="0">
                        <a:effectLst/>
                        <a:latin typeface="Times New Roman" panose="02020603050405020304" pitchFamily="18" charset="0"/>
                        <a:ea typeface="Times New Roman" panose="02020603050405020304" pitchFamily="18" charset="0"/>
                      </a:endParaRPr>
                    </a:p>
                    <a:p>
                      <a:pPr algn="ctr">
                        <a:spcAft>
                          <a:spcPts val="0"/>
                        </a:spcAft>
                      </a:pPr>
                      <a:r>
                        <a:rPr lang="lt-LT" sz="1200" dirty="0" smtClean="0">
                          <a:solidFill>
                            <a:srgbClr val="000000"/>
                          </a:solidFill>
                          <a:effectLst/>
                          <a:latin typeface="Times New Roman" panose="02020603050405020304" pitchFamily="18" charset="0"/>
                          <a:ea typeface="Times New Roman" panose="02020603050405020304" pitchFamily="18" charset="0"/>
                        </a:rPr>
                        <a:t>Vyr. mokytoja</a:t>
                      </a:r>
                      <a:r>
                        <a:rPr lang="lt-LT" sz="1400" dirty="0">
                          <a:solidFill>
                            <a:srgbClr val="000000"/>
                          </a:solidFill>
                          <a:effectLst/>
                          <a:latin typeface="Times New Roman" panose="02020603050405020304" pitchFamily="18" charset="0"/>
                          <a:ea typeface="Times New Roman" panose="02020603050405020304" pitchFamily="18" charset="0"/>
                        </a:rPr>
                        <a:t> </a:t>
                      </a:r>
                      <a:endParaRPr lang="lt-LT"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91312386"/>
                  </a:ext>
                </a:extLst>
              </a:tr>
              <a:tr h="423283">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Parengimo data</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dirty="0">
                          <a:solidFill>
                            <a:srgbClr val="000000"/>
                          </a:solidFill>
                          <a:effectLst/>
                          <a:latin typeface="Times New Roman" panose="02020603050405020304" pitchFamily="18" charset="0"/>
                          <a:ea typeface="Times New Roman" panose="02020603050405020304" pitchFamily="18" charset="0"/>
                        </a:rPr>
                        <a:t>2020 m.</a:t>
                      </a:r>
                      <a:endParaRPr lang="lt-LT"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4497544"/>
                  </a:ext>
                </a:extLst>
              </a:tr>
            </a:tbl>
          </a:graphicData>
        </a:graphic>
      </p:graphicFrame>
      <p:sp>
        <p:nvSpPr>
          <p:cNvPr id="5" name="Rectangle 1"/>
          <p:cNvSpPr>
            <a:spLocks noChangeArrowheads="1"/>
          </p:cNvSpPr>
          <p:nvPr/>
        </p:nvSpPr>
        <p:spPr bwMode="auto">
          <a:xfrm>
            <a:off x="-1752097" y="0"/>
            <a:ext cx="1562419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89348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pPr algn="ctr"/>
            <a:r>
              <a:rPr lang="lt-LT" dirty="0" err="1" smtClean="0"/>
              <a:t>Virgijia</a:t>
            </a:r>
            <a:r>
              <a:rPr lang="lt-LT" dirty="0" smtClean="0"/>
              <a:t> </a:t>
            </a:r>
            <a:r>
              <a:rPr lang="lt-LT" dirty="0" err="1" smtClean="0"/>
              <a:t>Mačiukienė</a:t>
            </a:r>
            <a:r>
              <a:rPr lang="lt-LT" dirty="0" smtClean="0"/>
              <a:t/>
            </a:r>
            <a:br>
              <a:rPr lang="lt-LT" dirty="0" smtClean="0"/>
            </a:br>
            <a:r>
              <a:rPr lang="lt-LT" dirty="0" smtClean="0"/>
              <a:t>,,SKAIČIUKAI“</a:t>
            </a:r>
            <a:endParaRPr lang="lt-LT" dirty="0"/>
          </a:p>
        </p:txBody>
      </p:sp>
      <p:pic>
        <p:nvPicPr>
          <p:cNvPr id="4" name="Turinio vietos rezervavimo ženklas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4875" y="1018902"/>
            <a:ext cx="4543328" cy="3352800"/>
          </a:xfrm>
        </p:spPr>
      </p:pic>
      <p:graphicFrame>
        <p:nvGraphicFramePr>
          <p:cNvPr id="5" name="Lentelė 4"/>
          <p:cNvGraphicFramePr>
            <a:graphicFrameLocks noGrp="1"/>
          </p:cNvGraphicFramePr>
          <p:nvPr>
            <p:extLst>
              <p:ext uri="{D42A27DB-BD31-4B8C-83A1-F6EECF244321}">
                <p14:modId xmlns:p14="http://schemas.microsoft.com/office/powerpoint/2010/main" val="2991917492"/>
              </p:ext>
            </p:extLst>
          </p:nvPr>
        </p:nvGraphicFramePr>
        <p:xfrm>
          <a:off x="5373190" y="304801"/>
          <a:ext cx="5460274" cy="4066903"/>
        </p:xfrm>
        <a:graphic>
          <a:graphicData uri="http://schemas.openxmlformats.org/drawingml/2006/table">
            <a:tbl>
              <a:tblPr/>
              <a:tblGrid>
                <a:gridCol w="1707237">
                  <a:extLst>
                    <a:ext uri="{9D8B030D-6E8A-4147-A177-3AD203B41FA5}">
                      <a16:colId xmlns:a16="http://schemas.microsoft.com/office/drawing/2014/main" val="102235300"/>
                    </a:ext>
                  </a:extLst>
                </a:gridCol>
                <a:gridCol w="3753037">
                  <a:extLst>
                    <a:ext uri="{9D8B030D-6E8A-4147-A177-3AD203B41FA5}">
                      <a16:colId xmlns:a16="http://schemas.microsoft.com/office/drawing/2014/main" val="2725191476"/>
                    </a:ext>
                  </a:extLst>
                </a:gridCol>
              </a:tblGrid>
              <a:tr h="350021">
                <a:tc>
                  <a:txBody>
                    <a:bodyPr/>
                    <a:lstStyle/>
                    <a:p>
                      <a:pPr algn="ctr">
                        <a:spcAft>
                          <a:spcPts val="0"/>
                        </a:spcAft>
                      </a:pPr>
                      <a:r>
                        <a:rPr lang="lt-LT" sz="1400" b="1" dirty="0">
                          <a:effectLst/>
                          <a:latin typeface="Times New Roman" panose="02020603050405020304" pitchFamily="18" charset="0"/>
                          <a:ea typeface="Times New Roman" panose="02020603050405020304" pitchFamily="18" charset="0"/>
                        </a:rPr>
                        <a:t>Pavadinimas</a:t>
                      </a:r>
                      <a:endParaRPr lang="lt-LT"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a:effectLst/>
                          <a:latin typeface="Times New Roman" panose="02020603050405020304" pitchFamily="18" charset="0"/>
                          <a:ea typeface="Times New Roman" panose="02020603050405020304" pitchFamily="18" charset="0"/>
                        </a:rPr>
                        <a:t>„Skaičiukai“</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45196185"/>
                  </a:ext>
                </a:extLst>
              </a:tr>
              <a:tr h="350021">
                <a:tc>
                  <a:txBody>
                    <a:bodyPr/>
                    <a:lstStyle/>
                    <a:p>
                      <a:pPr algn="ctr">
                        <a:spcAft>
                          <a:spcPts val="0"/>
                        </a:spcAft>
                      </a:pPr>
                      <a:r>
                        <a:rPr lang="lt-LT" sz="1400" b="1" dirty="0">
                          <a:effectLst/>
                          <a:latin typeface="Times New Roman" panose="02020603050405020304" pitchFamily="18" charset="0"/>
                          <a:ea typeface="Times New Roman" panose="02020603050405020304" pitchFamily="18" charset="0"/>
                        </a:rPr>
                        <a:t>Dalykas, amžius</a:t>
                      </a:r>
                      <a:endParaRPr lang="lt-LT"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a:effectLst/>
                          <a:latin typeface="Times New Roman" panose="02020603050405020304" pitchFamily="18" charset="0"/>
                          <a:ea typeface="Times New Roman" panose="02020603050405020304" pitchFamily="18" charset="0"/>
                        </a:rPr>
                        <a:t>Ikimokyklinis ugdymas, 4-5 m.</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15440445"/>
                  </a:ext>
                </a:extLst>
              </a:tr>
              <a:tr h="350021">
                <a:tc>
                  <a:txBody>
                    <a:bodyPr/>
                    <a:lstStyle/>
                    <a:p>
                      <a:pPr algn="ctr">
                        <a:spcAft>
                          <a:spcPts val="0"/>
                        </a:spcAft>
                      </a:pPr>
                      <a:r>
                        <a:rPr lang="lt-LT" sz="1400" b="1" dirty="0">
                          <a:effectLst/>
                          <a:latin typeface="Times New Roman" panose="02020603050405020304" pitchFamily="18" charset="0"/>
                          <a:ea typeface="Times New Roman" panose="02020603050405020304" pitchFamily="18" charset="0"/>
                        </a:rPr>
                        <a:t>Tikslas</a:t>
                      </a:r>
                      <a:endParaRPr lang="lt-LT"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a:effectLst/>
                          <a:latin typeface="Times New Roman" panose="02020603050405020304" pitchFamily="18" charset="0"/>
                          <a:ea typeface="Times New Roman" panose="02020603050405020304" pitchFamily="18" charset="0"/>
                        </a:rPr>
                        <a:t>Skaičių pažinimui ir įtvirtinimui.</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464789"/>
                  </a:ext>
                </a:extLst>
              </a:tr>
              <a:tr h="888940">
                <a:tc>
                  <a:txBody>
                    <a:bodyPr/>
                    <a:lstStyle/>
                    <a:p>
                      <a:pPr algn="ctr">
                        <a:spcAft>
                          <a:spcPts val="0"/>
                        </a:spcAft>
                      </a:pPr>
                      <a:r>
                        <a:rPr lang="lt-LT" sz="1400" b="1" dirty="0">
                          <a:effectLst/>
                          <a:latin typeface="Times New Roman" panose="02020603050405020304" pitchFamily="18" charset="0"/>
                          <a:ea typeface="Times New Roman" panose="02020603050405020304" pitchFamily="18" charset="0"/>
                        </a:rPr>
                        <a:t>Priemonės aprašymas</a:t>
                      </a:r>
                      <a:endParaRPr lang="lt-LT"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spcAft>
                          <a:spcPts val="0"/>
                        </a:spcAft>
                        <a:buFont typeface="Symbol" panose="05050102010706020507" pitchFamily="18" charset="2"/>
                        <a:buChar char=""/>
                      </a:pPr>
                      <a:r>
                        <a:rPr lang="lt-LT" sz="1400">
                          <a:effectLst/>
                          <a:latin typeface="Times New Roman" panose="02020603050405020304" pitchFamily="18" charset="0"/>
                          <a:ea typeface="Times New Roman" panose="02020603050405020304" pitchFamily="18" charset="0"/>
                        </a:rPr>
                        <a:t>Skatina domėtis skaičiais;</a:t>
                      </a:r>
                      <a:endParaRPr lang="lt-LT" sz="120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lt-LT" sz="1400">
                          <a:effectLst/>
                          <a:latin typeface="Times New Roman" panose="02020603050405020304" pitchFamily="18" charset="0"/>
                          <a:ea typeface="Times New Roman" panose="02020603050405020304" pitchFamily="18" charset="0"/>
                        </a:rPr>
                        <a:t>Skatina skaičių kopijavimą ir rašybą;</a:t>
                      </a:r>
                      <a:endParaRPr lang="lt-LT" sz="120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lt-LT" sz="1400">
                          <a:effectLst/>
                          <a:latin typeface="Times New Roman" panose="02020603050405020304" pitchFamily="18" charset="0"/>
                          <a:ea typeface="Times New Roman" panose="02020603050405020304" pitchFamily="18" charset="0"/>
                        </a:rPr>
                        <a:t>Mokosi skaičiuoti daiktus.</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0383441"/>
                  </a:ext>
                </a:extLst>
              </a:tr>
              <a:tr h="592626">
                <a:tc>
                  <a:txBody>
                    <a:bodyPr/>
                    <a:lstStyle/>
                    <a:p>
                      <a:pPr algn="ctr">
                        <a:spcAft>
                          <a:spcPts val="0"/>
                        </a:spcAft>
                      </a:pPr>
                      <a:r>
                        <a:rPr lang="lt-LT" sz="1400" b="1" dirty="0">
                          <a:effectLst/>
                          <a:latin typeface="Times New Roman" panose="02020603050405020304" pitchFamily="18" charset="0"/>
                          <a:ea typeface="Times New Roman" panose="02020603050405020304" pitchFamily="18" charset="0"/>
                        </a:rPr>
                        <a:t>Ugdomos kompetencijos</a:t>
                      </a:r>
                      <a:endParaRPr lang="lt-LT"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dirty="0">
                          <a:effectLst/>
                          <a:latin typeface="Times New Roman" panose="02020603050405020304" pitchFamily="18" charset="0"/>
                          <a:ea typeface="Times New Roman" panose="02020603050405020304" pitchFamily="18" charset="0"/>
                        </a:rPr>
                        <a:t>Pažinimo, komunikavimo, sveikatos.</a:t>
                      </a:r>
                      <a:endParaRPr lang="lt-LT"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6002375"/>
                  </a:ext>
                </a:extLst>
              </a:tr>
              <a:tr h="1185253">
                <a:tc>
                  <a:txBody>
                    <a:bodyPr/>
                    <a:lstStyle/>
                    <a:p>
                      <a:pPr algn="ctr">
                        <a:spcAft>
                          <a:spcPts val="0"/>
                        </a:spcAft>
                      </a:pPr>
                      <a:r>
                        <a:rPr lang="lt-LT" sz="1400" b="1" dirty="0">
                          <a:effectLst/>
                          <a:latin typeface="Times New Roman" panose="02020603050405020304" pitchFamily="18" charset="0"/>
                          <a:ea typeface="Times New Roman" panose="02020603050405020304" pitchFamily="18" charset="0"/>
                        </a:rPr>
                        <a:t>Autorius, </a:t>
                      </a:r>
                      <a:endParaRPr lang="lt-LT" sz="1200" dirty="0">
                        <a:effectLst/>
                        <a:latin typeface="Times New Roman" panose="02020603050405020304" pitchFamily="18" charset="0"/>
                        <a:ea typeface="Times New Roman" panose="02020603050405020304" pitchFamily="18" charset="0"/>
                      </a:endParaRPr>
                    </a:p>
                    <a:p>
                      <a:pPr algn="ctr">
                        <a:spcAft>
                          <a:spcPts val="0"/>
                        </a:spcAft>
                      </a:pPr>
                      <a:r>
                        <a:rPr lang="lt-LT" sz="1400" b="1" dirty="0">
                          <a:effectLst/>
                          <a:latin typeface="Times New Roman" panose="02020603050405020304" pitchFamily="18" charset="0"/>
                          <a:ea typeface="Times New Roman" panose="02020603050405020304" pitchFamily="18" charset="0"/>
                        </a:rPr>
                        <a:t>pareigos, </a:t>
                      </a:r>
                      <a:endParaRPr lang="lt-LT" sz="1200" dirty="0">
                        <a:effectLst/>
                        <a:latin typeface="Times New Roman" panose="02020603050405020304" pitchFamily="18" charset="0"/>
                        <a:ea typeface="Times New Roman" panose="02020603050405020304" pitchFamily="18" charset="0"/>
                      </a:endParaRPr>
                    </a:p>
                    <a:p>
                      <a:pPr algn="ctr">
                        <a:spcAft>
                          <a:spcPts val="0"/>
                        </a:spcAft>
                      </a:pPr>
                      <a:r>
                        <a:rPr lang="lt-LT" sz="1400" b="1" dirty="0">
                          <a:effectLst/>
                          <a:latin typeface="Times New Roman" panose="02020603050405020304" pitchFamily="18" charset="0"/>
                          <a:ea typeface="Times New Roman" panose="02020603050405020304" pitchFamily="18" charset="0"/>
                        </a:rPr>
                        <a:t>kvalifikacinė kategorija </a:t>
                      </a:r>
                      <a:endParaRPr lang="lt-LT"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lt-LT" sz="1400" dirty="0" smtClean="0">
                          <a:effectLst/>
                          <a:latin typeface="Times New Roman" panose="02020603050405020304" pitchFamily="18" charset="0"/>
                          <a:ea typeface="Times New Roman" panose="02020603050405020304" pitchFamily="18" charset="0"/>
                        </a:rPr>
                        <a:t>Virginija </a:t>
                      </a:r>
                      <a:r>
                        <a:rPr lang="lt-LT" sz="1400" dirty="0" err="1" smtClean="0">
                          <a:effectLst/>
                          <a:latin typeface="Times New Roman" panose="02020603050405020304" pitchFamily="18" charset="0"/>
                          <a:ea typeface="Times New Roman" panose="02020603050405020304" pitchFamily="18" charset="0"/>
                        </a:rPr>
                        <a:t>Mačiukienė</a:t>
                      </a:r>
                      <a:endParaRPr lang="lt-LT" sz="1400" dirty="0" smtClean="0">
                        <a:effectLst/>
                        <a:latin typeface="Times New Roman" panose="02020603050405020304" pitchFamily="18" charset="0"/>
                        <a:ea typeface="Times New Roman" panose="02020603050405020304" pitchFamily="18" charset="0"/>
                      </a:endParaRPr>
                    </a:p>
                    <a:p>
                      <a:pPr algn="ctr">
                        <a:spcAft>
                          <a:spcPts val="0"/>
                        </a:spcAft>
                      </a:pPr>
                      <a:r>
                        <a:rPr lang="lt-LT" sz="1400" dirty="0" smtClean="0">
                          <a:effectLst/>
                          <a:latin typeface="Times New Roman" panose="02020603050405020304" pitchFamily="18" charset="0"/>
                          <a:ea typeface="Times New Roman" panose="02020603050405020304" pitchFamily="18" charset="0"/>
                        </a:rPr>
                        <a:t>Ikimokyklinio </a:t>
                      </a:r>
                      <a:r>
                        <a:rPr lang="lt-LT" sz="1400" dirty="0">
                          <a:effectLst/>
                          <a:latin typeface="Times New Roman" panose="02020603050405020304" pitchFamily="18" charset="0"/>
                          <a:ea typeface="Times New Roman" panose="02020603050405020304" pitchFamily="18" charset="0"/>
                        </a:rPr>
                        <a:t>ugdymo mokytoja</a:t>
                      </a:r>
                      <a:endParaRPr lang="lt-LT" sz="1200" dirty="0">
                        <a:effectLst/>
                        <a:latin typeface="Times New Roman" panose="02020603050405020304" pitchFamily="18" charset="0"/>
                        <a:ea typeface="Times New Roman" panose="02020603050405020304" pitchFamily="18" charset="0"/>
                      </a:endParaRPr>
                    </a:p>
                    <a:p>
                      <a:pPr algn="ctr">
                        <a:spcAft>
                          <a:spcPts val="0"/>
                        </a:spcAft>
                      </a:pPr>
                      <a:r>
                        <a:rPr lang="lt-LT" sz="1400" dirty="0" smtClean="0">
                          <a:effectLst/>
                          <a:latin typeface="Times New Roman" panose="02020603050405020304" pitchFamily="18" charset="0"/>
                          <a:ea typeface="Times New Roman" panose="02020603050405020304" pitchFamily="18" charset="0"/>
                        </a:rPr>
                        <a:t>Vyr.</a:t>
                      </a:r>
                      <a:r>
                        <a:rPr lang="lt-LT" sz="1400" baseline="0" dirty="0" smtClean="0">
                          <a:effectLst/>
                          <a:latin typeface="Times New Roman" panose="02020603050405020304" pitchFamily="18" charset="0"/>
                          <a:ea typeface="Times New Roman" panose="02020603050405020304" pitchFamily="18" charset="0"/>
                        </a:rPr>
                        <a:t> m</a:t>
                      </a:r>
                      <a:r>
                        <a:rPr lang="lt-LT" sz="1400" dirty="0" smtClean="0">
                          <a:effectLst/>
                          <a:latin typeface="Times New Roman" panose="02020603050405020304" pitchFamily="18" charset="0"/>
                          <a:ea typeface="Times New Roman" panose="02020603050405020304" pitchFamily="18" charset="0"/>
                        </a:rPr>
                        <a:t>okytoja</a:t>
                      </a:r>
                      <a:endParaRPr lang="lt-LT"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97747645"/>
                  </a:ext>
                </a:extLst>
              </a:tr>
              <a:tr h="350021">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Parengimo data</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dirty="0">
                          <a:effectLst/>
                          <a:latin typeface="Times New Roman" panose="02020603050405020304" pitchFamily="18" charset="0"/>
                          <a:ea typeface="Times New Roman" panose="02020603050405020304" pitchFamily="18" charset="0"/>
                        </a:rPr>
                        <a:t>2020 m.</a:t>
                      </a:r>
                      <a:endParaRPr lang="lt-LT"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61017195"/>
                  </a:ext>
                </a:extLst>
              </a:tr>
            </a:tbl>
          </a:graphicData>
        </a:graphic>
      </p:graphicFrame>
    </p:spTree>
    <p:extLst>
      <p:ext uri="{BB962C8B-B14F-4D97-AF65-F5344CB8AC3E}">
        <p14:creationId xmlns:p14="http://schemas.microsoft.com/office/powerpoint/2010/main" val="4317079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684212" y="5669279"/>
            <a:ext cx="8534400" cy="984069"/>
          </a:xfrm>
        </p:spPr>
        <p:txBody>
          <a:bodyPr>
            <a:normAutofit/>
          </a:bodyPr>
          <a:lstStyle/>
          <a:p>
            <a:pPr algn="r"/>
            <a:r>
              <a:rPr lang="lt-LT" b="1" dirty="0" smtClean="0"/>
              <a:t>METODINĖ TARYBA</a:t>
            </a:r>
            <a:endParaRPr lang="lt-LT" b="1" dirty="0"/>
          </a:p>
        </p:txBody>
      </p:sp>
      <p:sp>
        <p:nvSpPr>
          <p:cNvPr id="3" name="Turinio vietos rezervavimo ženklas 2"/>
          <p:cNvSpPr>
            <a:spLocks noGrp="1"/>
          </p:cNvSpPr>
          <p:nvPr>
            <p:ph idx="1"/>
          </p:nvPr>
        </p:nvSpPr>
        <p:spPr>
          <a:xfrm>
            <a:off x="400594" y="896983"/>
            <a:ext cx="10415452" cy="4241074"/>
          </a:xfrm>
        </p:spPr>
        <p:txBody>
          <a:bodyPr>
            <a:noAutofit/>
          </a:bodyPr>
          <a:lstStyle/>
          <a:p>
            <a:r>
              <a:rPr lang="lt-LT" sz="1400" dirty="0"/>
              <a:t>Vienas iš pagrindinių šių mokslo metų Metodinės tarybos numatytų darbų –  darželio mokytojų metodinės dienos „Metodinių  priemonių nauda ir įvairovė“ organizavimas. </a:t>
            </a:r>
          </a:p>
          <a:p>
            <a:r>
              <a:rPr lang="lt-LT" sz="1400" dirty="0"/>
              <a:t>2020/2021 m. m. veiklos planas sudarytas atsižvelgiant į direktorės bei metodinės tarybos narių siūlymus bei rekomendacijas. </a:t>
            </a:r>
          </a:p>
          <a:p>
            <a:r>
              <a:rPr lang="lt-LT" sz="1400" dirty="0"/>
              <a:t>Mokytojos turės galimybę pristatyti </a:t>
            </a:r>
            <a:r>
              <a:rPr lang="lt-LT" sz="1400" i="1" dirty="0"/>
              <a:t>savo gamintas metodines priemones</a:t>
            </a:r>
            <a:r>
              <a:rPr lang="lt-LT" sz="1400" dirty="0"/>
              <a:t>.  </a:t>
            </a:r>
            <a:r>
              <a:rPr lang="lt-LT" sz="1400" b="1" dirty="0"/>
              <a:t>Siūlomas pasiruošimo planas</a:t>
            </a:r>
            <a:r>
              <a:rPr lang="lt-LT" sz="1400" dirty="0"/>
              <a:t>:</a:t>
            </a:r>
          </a:p>
          <a:p>
            <a:pPr lvl="0"/>
            <a:r>
              <a:rPr lang="lt-LT" sz="1400" b="1" dirty="0"/>
              <a:t>Nuo sausio 11 iki 25 dienos</a:t>
            </a:r>
            <a:r>
              <a:rPr lang="lt-LT" sz="1400" dirty="0"/>
              <a:t>, mokytojos apgalvoja, išsirenka geriausias, o jei neturi, pasigamina </a:t>
            </a:r>
            <a:r>
              <a:rPr lang="lt-LT" sz="1400" i="1" dirty="0"/>
              <a:t>1 arba 2 metodines priemones ir užpildo priemonių korteles </a:t>
            </a:r>
            <a:r>
              <a:rPr lang="lt-LT" sz="1400" dirty="0"/>
              <a:t>(1 priedas);</a:t>
            </a:r>
          </a:p>
          <a:p>
            <a:pPr lvl="0"/>
            <a:r>
              <a:rPr lang="lt-LT" sz="1400" b="1" dirty="0"/>
              <a:t>Sausio 26-28 dienomis</a:t>
            </a:r>
            <a:r>
              <a:rPr lang="lt-LT" sz="1400" dirty="0"/>
              <a:t>, kokybiškas </a:t>
            </a:r>
            <a:r>
              <a:rPr lang="lt-LT" sz="1400" b="1" dirty="0"/>
              <a:t>Metodinių priemonių fotografijas</a:t>
            </a:r>
            <a:r>
              <a:rPr lang="lt-LT" sz="1400" dirty="0"/>
              <a:t> (ne daugiau 2) ir parašytas </a:t>
            </a:r>
            <a:r>
              <a:rPr lang="lt-LT" sz="1400" b="1" dirty="0"/>
              <a:t>priemonių metodines korteles</a:t>
            </a:r>
            <a:r>
              <a:rPr lang="lt-LT" sz="1400" dirty="0"/>
              <a:t> (kompiuteriniu Word dokumentu) siunčia </a:t>
            </a:r>
            <a:r>
              <a:rPr lang="lt-LT" sz="1400" dirty="0" smtClean="0"/>
              <a:t>pavaduotojai ugdymui </a:t>
            </a:r>
            <a:r>
              <a:rPr lang="lt-LT" sz="1400" dirty="0"/>
              <a:t>(galite </a:t>
            </a:r>
            <a:r>
              <a:rPr lang="lt-LT" sz="1400" dirty="0" err="1"/>
              <a:t>musudarzelis.lt</a:t>
            </a:r>
            <a:r>
              <a:rPr lang="lt-LT" sz="1400" dirty="0"/>
              <a:t> vidinės žinutės arba el. paštu </a:t>
            </a:r>
            <a:r>
              <a:rPr lang="lt-LT" sz="1400" u="sng" dirty="0" err="1">
                <a:hlinkClick r:id="rId2"/>
              </a:rPr>
              <a:t>ligitanar</a:t>
            </a:r>
            <a:r>
              <a:rPr lang="en-US" sz="1400" u="sng" dirty="0">
                <a:hlinkClick r:id="rId2"/>
              </a:rPr>
              <a:t>@</a:t>
            </a:r>
            <a:r>
              <a:rPr lang="lt-LT" sz="1400" u="sng" dirty="0">
                <a:hlinkClick r:id="rId2"/>
              </a:rPr>
              <a:t>gmail.com</a:t>
            </a:r>
            <a:r>
              <a:rPr lang="lt-LT" sz="1400" dirty="0"/>
              <a:t> ).</a:t>
            </a:r>
          </a:p>
          <a:p>
            <a:r>
              <a:rPr lang="lt-LT" sz="1400" dirty="0"/>
              <a:t>P.S.: </a:t>
            </a:r>
            <a:r>
              <a:rPr lang="lt-LT" sz="1400" u="sng" dirty="0"/>
              <a:t>jei mokytojos turi viską paruošusios (priemonę, kortelę), gali siųsti ir nelaukiant minėtos datos</a:t>
            </a:r>
            <a:r>
              <a:rPr lang="lt-LT" sz="1400" dirty="0"/>
              <a:t>. </a:t>
            </a:r>
          </a:p>
          <a:p>
            <a:r>
              <a:rPr lang="lt-LT" sz="1400" dirty="0"/>
              <a:t>Planuojama, atsiųstas nuotraukas ir metodines korteles, sukelti į vieną bendrą failą ir paruošti mokytojų metodinių priemonių pristatymą.</a:t>
            </a:r>
          </a:p>
          <a:p>
            <a:pPr lvl="0"/>
            <a:r>
              <a:rPr lang="lt-LT" sz="1400" b="1" dirty="0"/>
              <a:t>Sausio 27 dieną</a:t>
            </a:r>
            <a:r>
              <a:rPr lang="lt-LT" sz="1400" dirty="0"/>
              <a:t> priemones ir metodinės priemonės kortelę (ją galite įdėti į įmautę arba įlaminuoti) atnešate į konferencijų salę.</a:t>
            </a:r>
          </a:p>
          <a:p>
            <a:pPr lvl="0"/>
            <a:r>
              <a:rPr lang="lt-LT" sz="1400" b="1" dirty="0"/>
              <a:t>Sausio 27 – 29 dienomis</a:t>
            </a:r>
            <a:r>
              <a:rPr lang="lt-LT" sz="1400" dirty="0"/>
              <a:t> konferencijų salėje organizuojama metodinių priemonių </a:t>
            </a:r>
            <a:r>
              <a:rPr lang="lt-LT" sz="1400" i="1" dirty="0"/>
              <a:t>paroda ,,Metodinių  priemonių nauda ir įvairovė“</a:t>
            </a:r>
            <a:r>
              <a:rPr lang="lt-LT" sz="1400" dirty="0"/>
              <a:t>. Tuo laiku (pasiplanuokite kada jums patogiau) darželio mokytojos apžiūri parodą. Fiksuoja pastabas, iškilusius klausimus apie kolegių gamintas priemones. Pasiruošia diskusijai kai bus priemonių pristatymas ,,gyvai“ .</a:t>
            </a:r>
          </a:p>
          <a:p>
            <a:pPr lvl="0"/>
            <a:r>
              <a:rPr lang="lt-LT" sz="1400" b="1" dirty="0"/>
              <a:t>Vasario mėnesį</a:t>
            </a:r>
            <a:r>
              <a:rPr lang="lt-LT" sz="1400" dirty="0"/>
              <a:t> numatomas, diskusijos pobūdžio, 3-5 min. trukmės, metodinių priemonių pristatymas (derinama</a:t>
            </a:r>
            <a:r>
              <a:rPr lang="lt-LT" sz="1400" dirty="0" smtClean="0"/>
              <a:t>).</a:t>
            </a:r>
            <a:endParaRPr lang="lt-LT" sz="1400" dirty="0"/>
          </a:p>
        </p:txBody>
      </p:sp>
    </p:spTree>
    <p:extLst>
      <p:ext uri="{BB962C8B-B14F-4D97-AF65-F5344CB8AC3E}">
        <p14:creationId xmlns:p14="http://schemas.microsoft.com/office/powerpoint/2010/main" val="219402894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838200" y="674255"/>
            <a:ext cx="10515600" cy="1016433"/>
          </a:xfrm>
        </p:spPr>
        <p:txBody>
          <a:bodyPr>
            <a:normAutofit fontScale="90000"/>
          </a:bodyPr>
          <a:lstStyle/>
          <a:p>
            <a:pPr algn="ctr"/>
            <a:r>
              <a:rPr lang="lt-LT" dirty="0" smtClean="0"/>
              <a:t>Stasė </a:t>
            </a:r>
            <a:r>
              <a:rPr lang="lt-LT" dirty="0" err="1" smtClean="0"/>
              <a:t>Valaitienė</a:t>
            </a:r>
            <a:r>
              <a:rPr lang="lt-LT" dirty="0" smtClean="0"/>
              <a:t/>
            </a:r>
            <a:br>
              <a:rPr lang="lt-LT" dirty="0" smtClean="0"/>
            </a:br>
            <a:r>
              <a:rPr lang="lt-LT" dirty="0" smtClean="0"/>
              <a:t>,,UŽSIMERK, PALIESK IR PASAKYK“</a:t>
            </a:r>
            <a:br>
              <a:rPr lang="lt-LT" dirty="0" smtClean="0"/>
            </a:br>
            <a:endParaRPr lang="lt-LT" dirty="0"/>
          </a:p>
        </p:txBody>
      </p:sp>
      <p:graphicFrame>
        <p:nvGraphicFramePr>
          <p:cNvPr id="4" name="Turinio vietos rezervavimo ženklas 3"/>
          <p:cNvGraphicFramePr>
            <a:graphicFrameLocks noGrp="1"/>
          </p:cNvGraphicFramePr>
          <p:nvPr>
            <p:ph idx="1"/>
            <p:extLst>
              <p:ext uri="{D42A27DB-BD31-4B8C-83A1-F6EECF244321}">
                <p14:modId xmlns:p14="http://schemas.microsoft.com/office/powerpoint/2010/main" val="1768979253"/>
              </p:ext>
            </p:extLst>
          </p:nvPr>
        </p:nvGraphicFramePr>
        <p:xfrm>
          <a:off x="5227781" y="1690688"/>
          <a:ext cx="6299201" cy="4481988"/>
        </p:xfrm>
        <a:graphic>
          <a:graphicData uri="http://schemas.openxmlformats.org/drawingml/2006/table">
            <a:tbl>
              <a:tblPr/>
              <a:tblGrid>
                <a:gridCol w="1969539">
                  <a:extLst>
                    <a:ext uri="{9D8B030D-6E8A-4147-A177-3AD203B41FA5}">
                      <a16:colId xmlns:a16="http://schemas.microsoft.com/office/drawing/2014/main" val="948524263"/>
                    </a:ext>
                  </a:extLst>
                </a:gridCol>
                <a:gridCol w="4329662">
                  <a:extLst>
                    <a:ext uri="{9D8B030D-6E8A-4147-A177-3AD203B41FA5}">
                      <a16:colId xmlns:a16="http://schemas.microsoft.com/office/drawing/2014/main" val="1969118405"/>
                    </a:ext>
                  </a:extLst>
                </a:gridCol>
              </a:tblGrid>
              <a:tr h="342631">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Pavadinimas</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dirty="0">
                          <a:solidFill>
                            <a:srgbClr val="000000"/>
                          </a:solidFill>
                          <a:effectLst/>
                          <a:latin typeface="Times New Roman" panose="02020603050405020304" pitchFamily="18" charset="0"/>
                          <a:ea typeface="Times New Roman" panose="02020603050405020304" pitchFamily="18" charset="0"/>
                        </a:rPr>
                        <a:t>„Užsimerk, paliesk ir pasakyk“</a:t>
                      </a:r>
                      <a:endParaRPr lang="lt-LT"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73627406"/>
                  </a:ext>
                </a:extLst>
              </a:tr>
              <a:tr h="342631">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Dalykas, amžius</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a:solidFill>
                            <a:srgbClr val="000000"/>
                          </a:solidFill>
                          <a:effectLst/>
                          <a:latin typeface="Times New Roman" panose="02020603050405020304" pitchFamily="18" charset="0"/>
                          <a:ea typeface="Times New Roman" panose="02020603050405020304" pitchFamily="18" charset="0"/>
                        </a:rPr>
                        <a:t>Ikimokyklinis ugdymas </a:t>
                      </a:r>
                      <a:r>
                        <a:rPr lang="en-US" sz="1400">
                          <a:solidFill>
                            <a:srgbClr val="000000"/>
                          </a:solidFill>
                          <a:effectLst/>
                          <a:latin typeface="Times New Roman" panose="02020603050405020304" pitchFamily="18" charset="0"/>
                          <a:ea typeface="Times New Roman" panose="02020603050405020304" pitchFamily="18" charset="0"/>
                        </a:rPr>
                        <a:t>4</a:t>
                      </a:r>
                      <a:r>
                        <a:rPr lang="lt-LT" sz="1400">
                          <a:solidFill>
                            <a:srgbClr val="000000"/>
                          </a:solidFill>
                          <a:effectLst/>
                          <a:latin typeface="Times New Roman" panose="02020603050405020304" pitchFamily="18" charset="0"/>
                          <a:ea typeface="Times New Roman" panose="02020603050405020304" pitchFamily="18" charset="0"/>
                        </a:rPr>
                        <a:t>m.</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515177"/>
                  </a:ext>
                </a:extLst>
              </a:tr>
              <a:tr h="342631">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Tikslas</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a:solidFill>
                            <a:srgbClr val="000000"/>
                          </a:solidFill>
                          <a:effectLst/>
                          <a:latin typeface="Times New Roman" panose="02020603050405020304" pitchFamily="18" charset="0"/>
                          <a:ea typeface="Times New Roman" panose="02020603050405020304" pitchFamily="18" charset="0"/>
                        </a:rPr>
                        <a:t>Ugdyti pojūčius ir loginį mąstymą</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09223542"/>
                  </a:ext>
                </a:extLst>
              </a:tr>
              <a:tr h="1675404">
                <a:tc>
                  <a:txBody>
                    <a:bodyPr/>
                    <a:lstStyle/>
                    <a:p>
                      <a:pPr algn="ctr">
                        <a:spcAft>
                          <a:spcPts val="0"/>
                        </a:spcAft>
                      </a:pPr>
                      <a:r>
                        <a:rPr lang="lt-LT" sz="1400" b="1" dirty="0">
                          <a:effectLst/>
                          <a:latin typeface="Times New Roman" panose="02020603050405020304" pitchFamily="18" charset="0"/>
                          <a:ea typeface="Times New Roman" panose="02020603050405020304" pitchFamily="18" charset="0"/>
                        </a:rPr>
                        <a:t>Priemonės aprašymas</a:t>
                      </a:r>
                      <a:endParaRPr lang="lt-LT"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spcAft>
                          <a:spcPts val="0"/>
                        </a:spcAft>
                        <a:buFont typeface="Symbol" panose="05050102010706020507" pitchFamily="18" charset="2"/>
                        <a:buChar char=""/>
                      </a:pPr>
                      <a:r>
                        <a:rPr lang="lt-LT" sz="1400">
                          <a:solidFill>
                            <a:srgbClr val="000000"/>
                          </a:solidFill>
                          <a:effectLst/>
                          <a:latin typeface="Times New Roman" panose="02020603050405020304" pitchFamily="18" charset="0"/>
                          <a:ea typeface="Times New Roman" panose="02020603050405020304" pitchFamily="18" charset="0"/>
                        </a:rPr>
                        <a:t>Mokosi liečiant atpažinti ir įvardinti skirtingus daiktus</a:t>
                      </a:r>
                      <a:endParaRPr lang="lt-LT" sz="120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lt-LT" sz="1400">
                          <a:solidFill>
                            <a:srgbClr val="000000"/>
                          </a:solidFill>
                          <a:effectLst/>
                          <a:latin typeface="Times New Roman" panose="02020603050405020304" pitchFamily="18" charset="0"/>
                          <a:ea typeface="Times New Roman" panose="02020603050405020304" pitchFamily="18" charset="0"/>
                        </a:rPr>
                        <a:t>Mokosi skaičiuoti ir atpažinti geometrines figūras</a:t>
                      </a:r>
                      <a:endParaRPr lang="lt-LT" sz="120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lt-LT" sz="1400">
                          <a:solidFill>
                            <a:srgbClr val="000000"/>
                          </a:solidFill>
                          <a:effectLst/>
                          <a:latin typeface="Times New Roman" panose="02020603050405020304" pitchFamily="18" charset="0"/>
                          <a:ea typeface="Times New Roman" panose="02020603050405020304" pitchFamily="18" charset="0"/>
                        </a:rPr>
                        <a:t>Mokosi įvardinti ir papasakoti savo emocijas liečiant skirtingus paviršius</a:t>
                      </a:r>
                      <a:endParaRPr lang="lt-LT" sz="1200">
                        <a:effectLst/>
                        <a:latin typeface="Times New Roman" panose="02020603050405020304" pitchFamily="18" charset="0"/>
                        <a:ea typeface="Times New Roman" panose="02020603050405020304" pitchFamily="18" charset="0"/>
                      </a:endParaRPr>
                    </a:p>
                    <a:p>
                      <a:pPr marL="457200">
                        <a:spcAft>
                          <a:spcPts val="0"/>
                        </a:spcAft>
                      </a:pPr>
                      <a:r>
                        <a:rPr lang="lt-LT" sz="1400">
                          <a:solidFill>
                            <a:srgbClr val="FF0000"/>
                          </a:solidFill>
                          <a:effectLst/>
                          <a:latin typeface="Times New Roman" panose="02020603050405020304" pitchFamily="18" charset="0"/>
                          <a:ea typeface="Times New Roman" panose="02020603050405020304" pitchFamily="18" charset="0"/>
                        </a:rPr>
                        <a:t> </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32280358"/>
                  </a:ext>
                </a:extLst>
              </a:tr>
              <a:tr h="478687">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Ugdomos kompetencijos</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a:solidFill>
                            <a:srgbClr val="000000"/>
                          </a:solidFill>
                          <a:effectLst/>
                          <a:latin typeface="Times New Roman" panose="02020603050405020304" pitchFamily="18" charset="0"/>
                          <a:ea typeface="Times New Roman" panose="02020603050405020304" pitchFamily="18" charset="0"/>
                        </a:rPr>
                        <a:t>Pažinimo, komunikavimo, socialinė</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6248969"/>
                  </a:ext>
                </a:extLst>
              </a:tr>
              <a:tr h="957373">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Autorius, </a:t>
                      </a:r>
                      <a:endParaRPr lang="lt-LT" sz="1200">
                        <a:effectLst/>
                        <a:latin typeface="Times New Roman" panose="02020603050405020304" pitchFamily="18" charset="0"/>
                        <a:ea typeface="Times New Roman" panose="02020603050405020304" pitchFamily="18" charset="0"/>
                      </a:endParaRPr>
                    </a:p>
                    <a:p>
                      <a:pPr algn="ctr">
                        <a:spcAft>
                          <a:spcPts val="0"/>
                        </a:spcAft>
                      </a:pPr>
                      <a:r>
                        <a:rPr lang="lt-LT" sz="1400" b="1">
                          <a:effectLst/>
                          <a:latin typeface="Times New Roman" panose="02020603050405020304" pitchFamily="18" charset="0"/>
                          <a:ea typeface="Times New Roman" panose="02020603050405020304" pitchFamily="18" charset="0"/>
                        </a:rPr>
                        <a:t>pareigos, </a:t>
                      </a:r>
                      <a:endParaRPr lang="lt-LT" sz="1200">
                        <a:effectLst/>
                        <a:latin typeface="Times New Roman" panose="02020603050405020304" pitchFamily="18" charset="0"/>
                        <a:ea typeface="Times New Roman" panose="02020603050405020304" pitchFamily="18" charset="0"/>
                      </a:endParaRPr>
                    </a:p>
                    <a:p>
                      <a:pPr algn="ctr">
                        <a:spcAft>
                          <a:spcPts val="0"/>
                        </a:spcAft>
                      </a:pPr>
                      <a:r>
                        <a:rPr lang="lt-LT" sz="1400" b="1">
                          <a:effectLst/>
                          <a:latin typeface="Times New Roman" panose="02020603050405020304" pitchFamily="18" charset="0"/>
                          <a:ea typeface="Times New Roman" panose="02020603050405020304" pitchFamily="18" charset="0"/>
                        </a:rPr>
                        <a:t>kvalifikacinė kategorija </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a:solidFill>
                            <a:srgbClr val="000000"/>
                          </a:solidFill>
                          <a:effectLst/>
                          <a:latin typeface="Times New Roman" panose="02020603050405020304" pitchFamily="18" charset="0"/>
                          <a:ea typeface="Times New Roman" panose="02020603050405020304" pitchFamily="18" charset="0"/>
                        </a:rPr>
                        <a:t>Stasė Valaitienė</a:t>
                      </a:r>
                      <a:endParaRPr lang="lt-LT" sz="1200">
                        <a:effectLst/>
                        <a:latin typeface="Times New Roman" panose="02020603050405020304" pitchFamily="18" charset="0"/>
                        <a:ea typeface="Times New Roman" panose="02020603050405020304" pitchFamily="18" charset="0"/>
                      </a:endParaRPr>
                    </a:p>
                    <a:p>
                      <a:pPr algn="ctr">
                        <a:spcAft>
                          <a:spcPts val="0"/>
                        </a:spcAft>
                      </a:pPr>
                      <a:r>
                        <a:rPr lang="lt-LT" sz="1400">
                          <a:solidFill>
                            <a:srgbClr val="000000"/>
                          </a:solidFill>
                          <a:effectLst/>
                          <a:latin typeface="Times New Roman" panose="02020603050405020304" pitchFamily="18" charset="0"/>
                          <a:ea typeface="Times New Roman" panose="02020603050405020304" pitchFamily="18" charset="0"/>
                        </a:rPr>
                        <a:t>Ikimokyklinio ugdymo mokytoja</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62822933"/>
                  </a:ext>
                </a:extLst>
              </a:tr>
              <a:tr h="342631">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Parengimo data</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dirty="0">
                          <a:solidFill>
                            <a:srgbClr val="000000"/>
                          </a:solidFill>
                          <a:effectLst/>
                          <a:latin typeface="Times New Roman" panose="02020603050405020304" pitchFamily="18" charset="0"/>
                          <a:ea typeface="Times New Roman" panose="02020603050405020304" pitchFamily="18" charset="0"/>
                        </a:rPr>
                        <a:t>202</a:t>
                      </a:r>
                      <a:r>
                        <a:rPr lang="en-US" sz="1400" dirty="0">
                          <a:solidFill>
                            <a:srgbClr val="000000"/>
                          </a:solidFill>
                          <a:effectLst/>
                          <a:latin typeface="Times New Roman" panose="02020603050405020304" pitchFamily="18" charset="0"/>
                          <a:ea typeface="Times New Roman" panose="02020603050405020304" pitchFamily="18" charset="0"/>
                        </a:rPr>
                        <a:t>1</a:t>
                      </a:r>
                      <a:r>
                        <a:rPr lang="lt-LT" sz="1400" dirty="0">
                          <a:solidFill>
                            <a:srgbClr val="000000"/>
                          </a:solidFill>
                          <a:effectLst/>
                          <a:latin typeface="Times New Roman" panose="02020603050405020304" pitchFamily="18" charset="0"/>
                          <a:ea typeface="Times New Roman" panose="02020603050405020304" pitchFamily="18" charset="0"/>
                        </a:rPr>
                        <a:t>m.</a:t>
                      </a:r>
                      <a:endParaRPr lang="lt-LT"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88915517"/>
                  </a:ext>
                </a:extLst>
              </a:tr>
            </a:tbl>
          </a:graphicData>
        </a:graphic>
      </p:graphicFrame>
      <p:pic>
        <p:nvPicPr>
          <p:cNvPr id="6" name="Paveikslėlis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490" y="1690688"/>
            <a:ext cx="4159547" cy="4481987"/>
          </a:xfrm>
          <a:prstGeom prst="rect">
            <a:avLst/>
          </a:prstGeom>
        </p:spPr>
      </p:pic>
    </p:spTree>
    <p:extLst>
      <p:ext uri="{BB962C8B-B14F-4D97-AF65-F5344CB8AC3E}">
        <p14:creationId xmlns:p14="http://schemas.microsoft.com/office/powerpoint/2010/main" val="26350554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838200" y="517236"/>
            <a:ext cx="10515600" cy="1173452"/>
          </a:xfrm>
        </p:spPr>
        <p:txBody>
          <a:bodyPr>
            <a:normAutofit fontScale="90000"/>
          </a:bodyPr>
          <a:lstStyle/>
          <a:p>
            <a:pPr algn="ctr"/>
            <a:r>
              <a:rPr lang="lt-LT" dirty="0" smtClean="0"/>
              <a:t>Stasė </a:t>
            </a:r>
            <a:r>
              <a:rPr lang="lt-LT" dirty="0" err="1" smtClean="0"/>
              <a:t>Valaitienė</a:t>
            </a:r>
            <a:r>
              <a:rPr lang="lt-LT" dirty="0" smtClean="0"/>
              <a:t/>
            </a:r>
            <a:br>
              <a:rPr lang="lt-LT" dirty="0" smtClean="0"/>
            </a:br>
            <a:r>
              <a:rPr lang="lt-LT" dirty="0" smtClean="0"/>
              <a:t>,,ŽAIDŽIU JŪROS KARALYSTĘ“</a:t>
            </a:r>
            <a:endParaRPr lang="lt-LT" dirty="0"/>
          </a:p>
        </p:txBody>
      </p:sp>
      <p:graphicFrame>
        <p:nvGraphicFramePr>
          <p:cNvPr id="4" name="Turinio vietos rezervavimo ženklas 3"/>
          <p:cNvGraphicFramePr>
            <a:graphicFrameLocks noGrp="1"/>
          </p:cNvGraphicFramePr>
          <p:nvPr>
            <p:ph idx="1"/>
            <p:extLst>
              <p:ext uri="{D42A27DB-BD31-4B8C-83A1-F6EECF244321}">
                <p14:modId xmlns:p14="http://schemas.microsoft.com/office/powerpoint/2010/main" val="2650004652"/>
              </p:ext>
            </p:extLst>
          </p:nvPr>
        </p:nvGraphicFramePr>
        <p:xfrm>
          <a:off x="5467926" y="2096654"/>
          <a:ext cx="5885873" cy="4063588"/>
        </p:xfrm>
        <a:graphic>
          <a:graphicData uri="http://schemas.openxmlformats.org/drawingml/2006/table">
            <a:tbl>
              <a:tblPr/>
              <a:tblGrid>
                <a:gridCol w="1840306">
                  <a:extLst>
                    <a:ext uri="{9D8B030D-6E8A-4147-A177-3AD203B41FA5}">
                      <a16:colId xmlns:a16="http://schemas.microsoft.com/office/drawing/2014/main" val="2059601387"/>
                    </a:ext>
                  </a:extLst>
                </a:gridCol>
                <a:gridCol w="4045567">
                  <a:extLst>
                    <a:ext uri="{9D8B030D-6E8A-4147-A177-3AD203B41FA5}">
                      <a16:colId xmlns:a16="http://schemas.microsoft.com/office/drawing/2014/main" val="43391055"/>
                    </a:ext>
                  </a:extLst>
                </a:gridCol>
              </a:tblGrid>
              <a:tr h="328171">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Pavadinimas</a:t>
                      </a:r>
                      <a:endParaRPr lang="lt-LT" sz="12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lt-LT" sz="1400">
                          <a:solidFill>
                            <a:srgbClr val="000000"/>
                          </a:solidFill>
                          <a:effectLst/>
                          <a:latin typeface="Times New Roman" panose="02020603050405020304" pitchFamily="18" charset="0"/>
                          <a:ea typeface="Times New Roman" panose="02020603050405020304" pitchFamily="18" charset="0"/>
                        </a:rPr>
                        <a:t>                    ,,Žaidžiu jūros karalystę‘‘</a:t>
                      </a:r>
                      <a:endParaRPr lang="lt-LT" sz="12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8533344"/>
                  </a:ext>
                </a:extLst>
              </a:tr>
              <a:tr h="328171">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Dalykas, amžius</a:t>
                      </a:r>
                      <a:endParaRPr lang="lt-LT" sz="12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a:solidFill>
                            <a:srgbClr val="000000"/>
                          </a:solidFill>
                          <a:effectLst/>
                          <a:latin typeface="Times New Roman" panose="02020603050405020304" pitchFamily="18" charset="0"/>
                          <a:ea typeface="Times New Roman" panose="02020603050405020304" pitchFamily="18" charset="0"/>
                        </a:rPr>
                        <a:t>Ikimokyklinis ugdymas 4-5m.</a:t>
                      </a:r>
                      <a:endParaRPr lang="lt-LT" sz="12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4720886"/>
                  </a:ext>
                </a:extLst>
              </a:tr>
              <a:tr h="328171">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Tikslas</a:t>
                      </a:r>
                      <a:endParaRPr lang="lt-LT" sz="12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lt-LT" sz="1400">
                          <a:solidFill>
                            <a:srgbClr val="FF0000"/>
                          </a:solidFill>
                          <a:effectLst/>
                          <a:latin typeface="Times New Roman" panose="02020603050405020304" pitchFamily="18" charset="0"/>
                          <a:ea typeface="Times New Roman" panose="02020603050405020304" pitchFamily="18" charset="0"/>
                        </a:rPr>
                        <a:t>                      </a:t>
                      </a:r>
                      <a:r>
                        <a:rPr lang="lt-LT" sz="1400">
                          <a:solidFill>
                            <a:srgbClr val="000000"/>
                          </a:solidFill>
                          <a:effectLst/>
                          <a:latin typeface="Times New Roman" panose="02020603050405020304" pitchFamily="18" charset="0"/>
                          <a:ea typeface="Times New Roman" panose="02020603050405020304" pitchFamily="18" charset="0"/>
                        </a:rPr>
                        <a:t>Lavinti vaikų kūrybiškumą</a:t>
                      </a:r>
                      <a:endParaRPr lang="lt-LT" sz="12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2718996"/>
                  </a:ext>
                </a:extLst>
              </a:tr>
              <a:tr h="1375452">
                <a:tc>
                  <a:txBody>
                    <a:bodyPr/>
                    <a:lstStyle/>
                    <a:p>
                      <a:pPr algn="ctr">
                        <a:spcAft>
                          <a:spcPts val="0"/>
                        </a:spcAft>
                      </a:pPr>
                      <a:r>
                        <a:rPr lang="lt-LT" sz="1400" b="1" dirty="0">
                          <a:effectLst/>
                          <a:latin typeface="Times New Roman" panose="02020603050405020304" pitchFamily="18" charset="0"/>
                          <a:ea typeface="Times New Roman" panose="02020603050405020304" pitchFamily="18" charset="0"/>
                        </a:rPr>
                        <a:t>Priemonės aprašymas</a:t>
                      </a:r>
                      <a:endParaRPr lang="lt-LT" sz="12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spcAft>
                          <a:spcPts val="0"/>
                        </a:spcAft>
                        <a:buFont typeface="Symbol" panose="05050102010706020507" pitchFamily="18" charset="2"/>
                        <a:buChar char=""/>
                      </a:pPr>
                      <a:r>
                        <a:rPr lang="lt-LT" sz="1400">
                          <a:solidFill>
                            <a:srgbClr val="000000"/>
                          </a:solidFill>
                          <a:effectLst/>
                          <a:latin typeface="Times New Roman" panose="02020603050405020304" pitchFamily="18" charset="0"/>
                          <a:ea typeface="Times New Roman" panose="02020603050405020304" pitchFamily="18" charset="0"/>
                        </a:rPr>
                        <a:t>Susipažįsta su jūros gyvūnais ir jų savybėmis</a:t>
                      </a:r>
                      <a:endParaRPr lang="lt-LT" sz="120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lt-LT" sz="1400">
                          <a:solidFill>
                            <a:srgbClr val="000000"/>
                          </a:solidFill>
                          <a:effectLst/>
                          <a:latin typeface="Times New Roman" panose="02020603050405020304" pitchFamily="18" charset="0"/>
                          <a:ea typeface="Times New Roman" panose="02020603050405020304" pitchFamily="18" charset="0"/>
                        </a:rPr>
                        <a:t>Lavinti vaizduotę, kūrybiškumą ir saviraišką</a:t>
                      </a:r>
                      <a:endParaRPr lang="lt-LT" sz="120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lt-LT" sz="1400">
                          <a:solidFill>
                            <a:srgbClr val="000000"/>
                          </a:solidFill>
                          <a:effectLst/>
                          <a:latin typeface="Times New Roman" panose="02020603050405020304" pitchFamily="18" charset="0"/>
                          <a:ea typeface="Times New Roman" panose="02020603050405020304" pitchFamily="18" charset="0"/>
                        </a:rPr>
                        <a:t>Mokosi reikšti emocijas žaidžiant</a:t>
                      </a:r>
                      <a:endParaRPr lang="lt-LT" sz="120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lt-LT" sz="1400">
                          <a:solidFill>
                            <a:srgbClr val="000000"/>
                          </a:solidFill>
                          <a:effectLst/>
                          <a:latin typeface="Times New Roman" panose="02020603050405020304" pitchFamily="18" charset="0"/>
                          <a:ea typeface="Times New Roman" panose="02020603050405020304" pitchFamily="18" charset="0"/>
                        </a:rPr>
                        <a:t>Ugdyti vaikų norą kurti pasakas, siužetinius žaidimus</a:t>
                      </a:r>
                      <a:endParaRPr lang="lt-LT" sz="120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lt-LT" sz="1400">
                          <a:solidFill>
                            <a:srgbClr val="000000"/>
                          </a:solidFill>
                          <a:effectLst/>
                          <a:latin typeface="Times New Roman" panose="02020603050405020304" pitchFamily="18" charset="0"/>
                          <a:ea typeface="Times New Roman" panose="02020603050405020304" pitchFamily="18" charset="0"/>
                        </a:rPr>
                        <a:t>Lavinti kalbą</a:t>
                      </a:r>
                      <a:endParaRPr lang="lt-LT" sz="12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1843829"/>
                  </a:ext>
                </a:extLst>
              </a:tr>
              <a:tr h="458484">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Ugdomos kompetencijos</a:t>
                      </a:r>
                      <a:endParaRPr lang="lt-LT" sz="12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a:solidFill>
                            <a:srgbClr val="000000"/>
                          </a:solidFill>
                          <a:effectLst/>
                          <a:latin typeface="Times New Roman" panose="02020603050405020304" pitchFamily="18" charset="0"/>
                          <a:ea typeface="Times New Roman" panose="02020603050405020304" pitchFamily="18" charset="0"/>
                        </a:rPr>
                        <a:t>Meninė, pažinimo, socialinė, komunikavimo</a:t>
                      </a:r>
                      <a:endParaRPr lang="lt-LT" sz="12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05236101"/>
                  </a:ext>
                </a:extLst>
              </a:tr>
              <a:tr h="916968">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Autorius, </a:t>
                      </a:r>
                      <a:endParaRPr lang="lt-LT" sz="1200">
                        <a:effectLst/>
                        <a:latin typeface="Times New Roman" panose="02020603050405020304" pitchFamily="18" charset="0"/>
                        <a:ea typeface="Times New Roman" panose="02020603050405020304" pitchFamily="18" charset="0"/>
                      </a:endParaRPr>
                    </a:p>
                    <a:p>
                      <a:pPr algn="ctr">
                        <a:spcAft>
                          <a:spcPts val="0"/>
                        </a:spcAft>
                      </a:pPr>
                      <a:r>
                        <a:rPr lang="lt-LT" sz="1400" b="1">
                          <a:effectLst/>
                          <a:latin typeface="Times New Roman" panose="02020603050405020304" pitchFamily="18" charset="0"/>
                          <a:ea typeface="Times New Roman" panose="02020603050405020304" pitchFamily="18" charset="0"/>
                        </a:rPr>
                        <a:t>pareigos, </a:t>
                      </a:r>
                      <a:endParaRPr lang="lt-LT" sz="1200">
                        <a:effectLst/>
                        <a:latin typeface="Times New Roman" panose="02020603050405020304" pitchFamily="18" charset="0"/>
                        <a:ea typeface="Times New Roman" panose="02020603050405020304" pitchFamily="18" charset="0"/>
                      </a:endParaRPr>
                    </a:p>
                    <a:p>
                      <a:pPr algn="ctr">
                        <a:spcAft>
                          <a:spcPts val="0"/>
                        </a:spcAft>
                      </a:pPr>
                      <a:r>
                        <a:rPr lang="lt-LT" sz="1400" b="1">
                          <a:effectLst/>
                          <a:latin typeface="Times New Roman" panose="02020603050405020304" pitchFamily="18" charset="0"/>
                          <a:ea typeface="Times New Roman" panose="02020603050405020304" pitchFamily="18" charset="0"/>
                        </a:rPr>
                        <a:t>kvalifikacinė kategorija </a:t>
                      </a:r>
                      <a:endParaRPr lang="lt-LT" sz="12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a:solidFill>
                            <a:srgbClr val="000000"/>
                          </a:solidFill>
                          <a:effectLst/>
                          <a:latin typeface="Times New Roman" panose="02020603050405020304" pitchFamily="18" charset="0"/>
                          <a:ea typeface="Times New Roman" panose="02020603050405020304" pitchFamily="18" charset="0"/>
                        </a:rPr>
                        <a:t>Stasė Valaitienė</a:t>
                      </a:r>
                      <a:endParaRPr lang="lt-LT" sz="1200">
                        <a:effectLst/>
                        <a:latin typeface="Times New Roman" panose="02020603050405020304" pitchFamily="18" charset="0"/>
                        <a:ea typeface="Times New Roman" panose="02020603050405020304" pitchFamily="18" charset="0"/>
                      </a:endParaRPr>
                    </a:p>
                    <a:p>
                      <a:pPr algn="ctr">
                        <a:spcAft>
                          <a:spcPts val="0"/>
                        </a:spcAft>
                      </a:pPr>
                      <a:r>
                        <a:rPr lang="lt-LT" sz="1400">
                          <a:solidFill>
                            <a:srgbClr val="000000"/>
                          </a:solidFill>
                          <a:effectLst/>
                          <a:latin typeface="Times New Roman" panose="02020603050405020304" pitchFamily="18" charset="0"/>
                          <a:ea typeface="Times New Roman" panose="02020603050405020304" pitchFamily="18" charset="0"/>
                        </a:rPr>
                        <a:t>Ikimokyklinio ugdymo mokytoja</a:t>
                      </a:r>
                      <a:endParaRPr lang="lt-LT" sz="12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41041743"/>
                  </a:ext>
                </a:extLst>
              </a:tr>
              <a:tr h="328171">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Parengimo data</a:t>
                      </a:r>
                      <a:endParaRPr lang="lt-LT" sz="12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dirty="0">
                          <a:solidFill>
                            <a:srgbClr val="000000"/>
                          </a:solidFill>
                          <a:effectLst/>
                          <a:latin typeface="Times New Roman" panose="02020603050405020304" pitchFamily="18" charset="0"/>
                          <a:ea typeface="Times New Roman" panose="02020603050405020304" pitchFamily="18" charset="0"/>
                        </a:rPr>
                        <a:t>202</a:t>
                      </a:r>
                      <a:r>
                        <a:rPr lang="en-US" sz="1400" dirty="0">
                          <a:solidFill>
                            <a:srgbClr val="000000"/>
                          </a:solidFill>
                          <a:effectLst/>
                          <a:latin typeface="Times New Roman" panose="02020603050405020304" pitchFamily="18" charset="0"/>
                          <a:ea typeface="Times New Roman" panose="02020603050405020304" pitchFamily="18" charset="0"/>
                        </a:rPr>
                        <a:t>1</a:t>
                      </a:r>
                      <a:r>
                        <a:rPr lang="lt-LT" sz="1400" dirty="0">
                          <a:solidFill>
                            <a:srgbClr val="000000"/>
                          </a:solidFill>
                          <a:effectLst/>
                          <a:latin typeface="Times New Roman" panose="02020603050405020304" pitchFamily="18" charset="0"/>
                          <a:ea typeface="Times New Roman" panose="02020603050405020304" pitchFamily="18" charset="0"/>
                        </a:rPr>
                        <a:t>m.</a:t>
                      </a:r>
                      <a:endParaRPr lang="lt-LT" sz="12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6291730"/>
                  </a:ext>
                </a:extLst>
              </a:tr>
            </a:tbl>
          </a:graphicData>
        </a:graphic>
      </p:graphicFrame>
      <p:pic>
        <p:nvPicPr>
          <p:cNvPr id="5" name="Paveikslėlis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2096654"/>
            <a:ext cx="4403754" cy="4063587"/>
          </a:xfrm>
          <a:prstGeom prst="rect">
            <a:avLst/>
          </a:prstGeom>
        </p:spPr>
      </p:pic>
    </p:spTree>
    <p:extLst>
      <p:ext uri="{BB962C8B-B14F-4D97-AF65-F5344CB8AC3E}">
        <p14:creationId xmlns:p14="http://schemas.microsoft.com/office/powerpoint/2010/main" val="23581651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pPr algn="ctr"/>
            <a:r>
              <a:rPr lang="lt-LT" dirty="0" smtClean="0"/>
              <a:t>Austėja Rimkienė</a:t>
            </a:r>
            <a:br>
              <a:rPr lang="lt-LT" dirty="0" smtClean="0"/>
            </a:br>
            <a:r>
              <a:rPr lang="lt-LT" dirty="0" smtClean="0"/>
              <a:t>,,SPALVŲ KARALYSTĖJE“</a:t>
            </a:r>
            <a:endParaRPr lang="lt-LT" dirty="0"/>
          </a:p>
        </p:txBody>
      </p:sp>
      <p:pic>
        <p:nvPicPr>
          <p:cNvPr id="4" name="Turinio vietos rezervavimo ženklas 3"/>
          <p:cNvPicPr>
            <a:picLocks noGrp="1" noChangeAspect="1"/>
          </p:cNvPicPr>
          <p:nvPr>
            <p:ph idx="1"/>
          </p:nvPr>
        </p:nvPicPr>
        <p:blipFill>
          <a:blip r:embed="rId2"/>
          <a:stretch>
            <a:fillRect/>
          </a:stretch>
        </p:blipFill>
        <p:spPr>
          <a:xfrm>
            <a:off x="405462" y="371535"/>
            <a:ext cx="5320819" cy="3990614"/>
          </a:xfrm>
          <a:prstGeom prst="rect">
            <a:avLst/>
          </a:prstGeom>
        </p:spPr>
      </p:pic>
      <p:pic>
        <p:nvPicPr>
          <p:cNvPr id="7" name="Paveikslėlis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0205" y="371535"/>
            <a:ext cx="5469283" cy="3990614"/>
          </a:xfrm>
          <a:prstGeom prst="rect">
            <a:avLst/>
          </a:prstGeom>
        </p:spPr>
      </p:pic>
    </p:spTree>
    <p:extLst>
      <p:ext uri="{BB962C8B-B14F-4D97-AF65-F5344CB8AC3E}">
        <p14:creationId xmlns:p14="http://schemas.microsoft.com/office/powerpoint/2010/main" val="191305471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838200" y="1089891"/>
            <a:ext cx="10515600" cy="600797"/>
          </a:xfrm>
        </p:spPr>
        <p:txBody>
          <a:bodyPr>
            <a:normAutofit fontScale="90000"/>
          </a:bodyPr>
          <a:lstStyle/>
          <a:p>
            <a:pPr algn="ctr"/>
            <a:r>
              <a:rPr lang="lt-LT" dirty="0" smtClean="0"/>
              <a:t>Rita </a:t>
            </a:r>
            <a:r>
              <a:rPr lang="lt-LT" dirty="0" err="1" smtClean="0"/>
              <a:t>Burlakovienė</a:t>
            </a:r>
            <a:r>
              <a:rPr lang="lt-LT" dirty="0" smtClean="0"/>
              <a:t/>
            </a:r>
            <a:br>
              <a:rPr lang="lt-LT" dirty="0" smtClean="0"/>
            </a:br>
            <a:r>
              <a:rPr lang="lt-LT" dirty="0" smtClean="0"/>
              <a:t>,,SPALVOTI KAMUOLIUKAI“</a:t>
            </a:r>
            <a:br>
              <a:rPr lang="lt-LT" dirty="0" smtClean="0"/>
            </a:br>
            <a:endParaRPr lang="lt-LT" dirty="0"/>
          </a:p>
        </p:txBody>
      </p:sp>
      <p:graphicFrame>
        <p:nvGraphicFramePr>
          <p:cNvPr id="4" name="Turinio vietos rezervavimo ženklas 3"/>
          <p:cNvGraphicFramePr>
            <a:graphicFrameLocks noGrp="1"/>
          </p:cNvGraphicFramePr>
          <p:nvPr>
            <p:ph idx="1"/>
            <p:extLst>
              <p:ext uri="{D42A27DB-BD31-4B8C-83A1-F6EECF244321}">
                <p14:modId xmlns:p14="http://schemas.microsoft.com/office/powerpoint/2010/main" val="2611574196"/>
              </p:ext>
            </p:extLst>
          </p:nvPr>
        </p:nvGraphicFramePr>
        <p:xfrm>
          <a:off x="6750774" y="1918674"/>
          <a:ext cx="5275763" cy="4271390"/>
        </p:xfrm>
        <a:graphic>
          <a:graphicData uri="http://schemas.openxmlformats.org/drawingml/2006/table">
            <a:tbl>
              <a:tblPr/>
              <a:tblGrid>
                <a:gridCol w="1649547">
                  <a:extLst>
                    <a:ext uri="{9D8B030D-6E8A-4147-A177-3AD203B41FA5}">
                      <a16:colId xmlns:a16="http://schemas.microsoft.com/office/drawing/2014/main" val="3413876960"/>
                    </a:ext>
                  </a:extLst>
                </a:gridCol>
                <a:gridCol w="3626216">
                  <a:extLst>
                    <a:ext uri="{9D8B030D-6E8A-4147-A177-3AD203B41FA5}">
                      <a16:colId xmlns:a16="http://schemas.microsoft.com/office/drawing/2014/main" val="352100848"/>
                    </a:ext>
                  </a:extLst>
                </a:gridCol>
              </a:tblGrid>
              <a:tr h="306899">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Pavadinimas</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a:solidFill>
                            <a:srgbClr val="000000"/>
                          </a:solidFill>
                          <a:effectLst/>
                          <a:latin typeface="Times New Roman" panose="02020603050405020304" pitchFamily="18" charset="0"/>
                          <a:ea typeface="Times New Roman" panose="02020603050405020304" pitchFamily="18" charset="0"/>
                        </a:rPr>
                        <a:t>„Spalvoti kamuoliukai“</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57972680"/>
                  </a:ext>
                </a:extLst>
              </a:tr>
              <a:tr h="306899">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Dalykas, amžius</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a:solidFill>
                            <a:srgbClr val="000000"/>
                          </a:solidFill>
                          <a:effectLst/>
                          <a:latin typeface="Times New Roman" panose="02020603050405020304" pitchFamily="18" charset="0"/>
                          <a:ea typeface="Times New Roman" panose="02020603050405020304" pitchFamily="18" charset="0"/>
                        </a:rPr>
                        <a:t>Ikimokyklinis ugdymas,</a:t>
                      </a:r>
                      <a:r>
                        <a:rPr lang="lt-LT" sz="1400">
                          <a:solidFill>
                            <a:srgbClr val="FF0000"/>
                          </a:solidFill>
                          <a:effectLst/>
                          <a:latin typeface="Times New Roman" panose="02020603050405020304" pitchFamily="18" charset="0"/>
                          <a:ea typeface="Times New Roman" panose="02020603050405020304" pitchFamily="18" charset="0"/>
                        </a:rPr>
                        <a:t> </a:t>
                      </a:r>
                      <a:r>
                        <a:rPr lang="lt-LT" sz="1400">
                          <a:solidFill>
                            <a:srgbClr val="000000"/>
                          </a:solidFill>
                          <a:effectLst/>
                          <a:latin typeface="Times New Roman" panose="02020603050405020304" pitchFamily="18" charset="0"/>
                          <a:ea typeface="Times New Roman" panose="02020603050405020304" pitchFamily="18" charset="0"/>
                        </a:rPr>
                        <a:t>2-5m</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57924195"/>
                  </a:ext>
                </a:extLst>
              </a:tr>
              <a:tr h="446759">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Tikslas</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a:solidFill>
                            <a:srgbClr val="000000"/>
                          </a:solidFill>
                          <a:effectLst/>
                          <a:latin typeface="Times New Roman" panose="02020603050405020304" pitchFamily="18" charset="0"/>
                          <a:ea typeface="Times New Roman" panose="02020603050405020304" pitchFamily="18" charset="0"/>
                        </a:rPr>
                        <a:t>Spalvų pažinimui ir smulkiosios motorikos lavinimui</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0888734"/>
                  </a:ext>
                </a:extLst>
              </a:tr>
              <a:tr h="1563657">
                <a:tc>
                  <a:txBody>
                    <a:bodyPr/>
                    <a:lstStyle/>
                    <a:p>
                      <a:pPr algn="ctr">
                        <a:spcAft>
                          <a:spcPts val="0"/>
                        </a:spcAft>
                      </a:pPr>
                      <a:r>
                        <a:rPr lang="lt-LT" sz="1400" b="1" dirty="0">
                          <a:effectLst/>
                          <a:latin typeface="Times New Roman" panose="02020603050405020304" pitchFamily="18" charset="0"/>
                          <a:ea typeface="Times New Roman" panose="02020603050405020304" pitchFamily="18" charset="0"/>
                        </a:rPr>
                        <a:t>Priemonės aprašymas</a:t>
                      </a:r>
                      <a:endParaRPr lang="lt-LT"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spcAft>
                          <a:spcPts val="0"/>
                        </a:spcAft>
                        <a:buFont typeface="Symbol" panose="05050102010706020507" pitchFamily="18" charset="2"/>
                        <a:buChar char=""/>
                      </a:pPr>
                      <a:r>
                        <a:rPr lang="lt-LT" sz="1400" dirty="0">
                          <a:solidFill>
                            <a:srgbClr val="000000"/>
                          </a:solidFill>
                          <a:effectLst/>
                          <a:latin typeface="Times New Roman" panose="02020603050405020304" pitchFamily="18" charset="0"/>
                          <a:ea typeface="Times New Roman" panose="02020603050405020304" pitchFamily="18" charset="0"/>
                        </a:rPr>
                        <a:t>Mokosi pažinti spalvas.</a:t>
                      </a:r>
                      <a:endParaRPr lang="lt-LT" sz="1200" dirty="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lt-LT" sz="1400" dirty="0">
                          <a:solidFill>
                            <a:srgbClr val="000000"/>
                          </a:solidFill>
                          <a:effectLst/>
                          <a:latin typeface="Times New Roman" panose="02020603050405020304" pitchFamily="18" charset="0"/>
                          <a:ea typeface="Times New Roman" panose="02020603050405020304" pitchFamily="18" charset="0"/>
                        </a:rPr>
                        <a:t>Lavina smulkiąją motoriką.</a:t>
                      </a:r>
                      <a:endParaRPr lang="lt-LT" sz="1200" dirty="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lt-LT" sz="1400" dirty="0">
                          <a:solidFill>
                            <a:srgbClr val="000000"/>
                          </a:solidFill>
                          <a:effectLst/>
                          <a:latin typeface="Times New Roman" panose="02020603050405020304" pitchFamily="18" charset="0"/>
                          <a:ea typeface="Times New Roman" panose="02020603050405020304" pitchFamily="18" charset="0"/>
                        </a:rPr>
                        <a:t>Lavina akies-rankos koordinaciją.</a:t>
                      </a:r>
                      <a:endParaRPr lang="lt-LT" sz="1200" dirty="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lt-LT" sz="1400" dirty="0">
                          <a:solidFill>
                            <a:srgbClr val="000000"/>
                          </a:solidFill>
                          <a:effectLst/>
                          <a:latin typeface="Times New Roman" panose="02020603050405020304" pitchFamily="18" charset="0"/>
                          <a:ea typeface="Times New Roman" panose="02020603050405020304" pitchFamily="18" charset="0"/>
                        </a:rPr>
                        <a:t>Mokosi skaičiuoti pagal kiekį.</a:t>
                      </a:r>
                      <a:endParaRPr lang="lt-LT" sz="1200" dirty="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lt-LT" sz="1400" dirty="0">
                          <a:solidFill>
                            <a:srgbClr val="000000"/>
                          </a:solidFill>
                          <a:effectLst/>
                          <a:latin typeface="Times New Roman" panose="02020603050405020304" pitchFamily="18" charset="0"/>
                          <a:ea typeface="Times New Roman" panose="02020603050405020304" pitchFamily="18" charset="0"/>
                        </a:rPr>
                        <a:t>Padeda sukaupti ir išlaikyti dėmesį.</a:t>
                      </a:r>
                      <a:endParaRPr lang="lt-LT" sz="1200" dirty="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lt-LT" sz="1400" dirty="0">
                          <a:solidFill>
                            <a:srgbClr val="000000"/>
                          </a:solidFill>
                          <a:effectLst/>
                          <a:latin typeface="Times New Roman" panose="02020603050405020304" pitchFamily="18" charset="0"/>
                          <a:ea typeface="Times New Roman" panose="02020603050405020304" pitchFamily="18" charset="0"/>
                        </a:rPr>
                        <a:t>Ugdyti loginį mąstymą siejant spalvą su daiktu.</a:t>
                      </a:r>
                      <a:endParaRPr lang="lt-LT"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52840075"/>
                  </a:ext>
                </a:extLst>
              </a:tr>
              <a:tr h="446759">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Ugdomos kompetencijos</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a:solidFill>
                            <a:srgbClr val="000000"/>
                          </a:solidFill>
                          <a:effectLst/>
                          <a:latin typeface="Times New Roman" panose="02020603050405020304" pitchFamily="18" charset="0"/>
                          <a:ea typeface="Times New Roman" panose="02020603050405020304" pitchFamily="18" charset="0"/>
                        </a:rPr>
                        <a:t>Pažinimo, meninė, socialinė, komunikavimo, sveikatos.</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13492249"/>
                  </a:ext>
                </a:extLst>
              </a:tr>
              <a:tr h="893518">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Autorius, </a:t>
                      </a:r>
                      <a:endParaRPr lang="lt-LT" sz="1200">
                        <a:effectLst/>
                        <a:latin typeface="Times New Roman" panose="02020603050405020304" pitchFamily="18" charset="0"/>
                        <a:ea typeface="Times New Roman" panose="02020603050405020304" pitchFamily="18" charset="0"/>
                      </a:endParaRPr>
                    </a:p>
                    <a:p>
                      <a:pPr algn="ctr">
                        <a:spcAft>
                          <a:spcPts val="0"/>
                        </a:spcAft>
                      </a:pPr>
                      <a:r>
                        <a:rPr lang="lt-LT" sz="1400" b="1">
                          <a:effectLst/>
                          <a:latin typeface="Times New Roman" panose="02020603050405020304" pitchFamily="18" charset="0"/>
                          <a:ea typeface="Times New Roman" panose="02020603050405020304" pitchFamily="18" charset="0"/>
                        </a:rPr>
                        <a:t>pareigos, </a:t>
                      </a:r>
                      <a:endParaRPr lang="lt-LT" sz="1200">
                        <a:effectLst/>
                        <a:latin typeface="Times New Roman" panose="02020603050405020304" pitchFamily="18" charset="0"/>
                        <a:ea typeface="Times New Roman" panose="02020603050405020304" pitchFamily="18" charset="0"/>
                      </a:endParaRPr>
                    </a:p>
                    <a:p>
                      <a:pPr algn="ctr">
                        <a:spcAft>
                          <a:spcPts val="0"/>
                        </a:spcAft>
                      </a:pPr>
                      <a:r>
                        <a:rPr lang="lt-LT" sz="1400" b="1">
                          <a:effectLst/>
                          <a:latin typeface="Times New Roman" panose="02020603050405020304" pitchFamily="18" charset="0"/>
                          <a:ea typeface="Times New Roman" panose="02020603050405020304" pitchFamily="18" charset="0"/>
                        </a:rPr>
                        <a:t>kvalifikacinė kategorija </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a:solidFill>
                            <a:srgbClr val="000000"/>
                          </a:solidFill>
                          <a:effectLst/>
                          <a:latin typeface="Times New Roman" panose="02020603050405020304" pitchFamily="18" charset="0"/>
                          <a:ea typeface="Times New Roman" panose="02020603050405020304" pitchFamily="18" charset="0"/>
                        </a:rPr>
                        <a:t>Rita Burlakovienė</a:t>
                      </a:r>
                      <a:endParaRPr lang="lt-LT" sz="1200">
                        <a:effectLst/>
                        <a:latin typeface="Times New Roman" panose="02020603050405020304" pitchFamily="18" charset="0"/>
                        <a:ea typeface="Times New Roman" panose="02020603050405020304" pitchFamily="18" charset="0"/>
                      </a:endParaRPr>
                    </a:p>
                    <a:p>
                      <a:pPr algn="ctr">
                        <a:spcAft>
                          <a:spcPts val="0"/>
                        </a:spcAft>
                      </a:pPr>
                      <a:r>
                        <a:rPr lang="lt-LT" sz="1400">
                          <a:solidFill>
                            <a:srgbClr val="000000"/>
                          </a:solidFill>
                          <a:effectLst/>
                          <a:latin typeface="Times New Roman" panose="02020603050405020304" pitchFamily="18" charset="0"/>
                          <a:ea typeface="Times New Roman" panose="02020603050405020304" pitchFamily="18" charset="0"/>
                        </a:rPr>
                        <a:t>Ikimokyklinio ugdymo mokytoja</a:t>
                      </a:r>
                      <a:endParaRPr lang="lt-LT" sz="1200">
                        <a:effectLst/>
                        <a:latin typeface="Times New Roman" panose="02020603050405020304" pitchFamily="18" charset="0"/>
                        <a:ea typeface="Times New Roman" panose="02020603050405020304" pitchFamily="18" charset="0"/>
                      </a:endParaRPr>
                    </a:p>
                    <a:p>
                      <a:pPr algn="ctr">
                        <a:spcAft>
                          <a:spcPts val="0"/>
                        </a:spcAft>
                      </a:pPr>
                      <a:r>
                        <a:rPr lang="lt-LT" sz="1400">
                          <a:solidFill>
                            <a:srgbClr val="000000"/>
                          </a:solidFill>
                          <a:effectLst/>
                          <a:latin typeface="Times New Roman" panose="02020603050405020304" pitchFamily="18" charset="0"/>
                          <a:ea typeface="Times New Roman" panose="02020603050405020304" pitchFamily="18" charset="0"/>
                        </a:rPr>
                        <a:t>Mokytoja</a:t>
                      </a:r>
                      <a:endParaRPr lang="lt-LT" sz="1200">
                        <a:effectLst/>
                        <a:latin typeface="Times New Roman" panose="02020603050405020304" pitchFamily="18" charset="0"/>
                        <a:ea typeface="Times New Roman" panose="02020603050405020304" pitchFamily="18" charset="0"/>
                      </a:endParaRPr>
                    </a:p>
                    <a:p>
                      <a:pPr algn="ctr">
                        <a:spcAft>
                          <a:spcPts val="0"/>
                        </a:spcAft>
                      </a:pPr>
                      <a:r>
                        <a:rPr lang="lt-LT" sz="1400">
                          <a:solidFill>
                            <a:srgbClr val="FF0000"/>
                          </a:solidFill>
                          <a:effectLst/>
                          <a:latin typeface="Times New Roman" panose="02020603050405020304" pitchFamily="18" charset="0"/>
                          <a:ea typeface="Times New Roman" panose="02020603050405020304" pitchFamily="18" charset="0"/>
                        </a:rPr>
                        <a:t> </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7202503"/>
                  </a:ext>
                </a:extLst>
              </a:tr>
              <a:tr h="306899">
                <a:tc>
                  <a:txBody>
                    <a:bodyPr/>
                    <a:lstStyle/>
                    <a:p>
                      <a:pPr algn="ctr">
                        <a:spcAft>
                          <a:spcPts val="0"/>
                        </a:spcAft>
                      </a:pPr>
                      <a:r>
                        <a:rPr lang="lt-LT" sz="1400" b="1" dirty="0">
                          <a:effectLst/>
                          <a:latin typeface="Times New Roman" panose="02020603050405020304" pitchFamily="18" charset="0"/>
                          <a:ea typeface="Times New Roman" panose="02020603050405020304" pitchFamily="18" charset="0"/>
                        </a:rPr>
                        <a:t>Parengimo data</a:t>
                      </a:r>
                      <a:endParaRPr lang="lt-LT"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dirty="0">
                          <a:solidFill>
                            <a:srgbClr val="000000"/>
                          </a:solidFill>
                          <a:effectLst/>
                          <a:latin typeface="Times New Roman" panose="02020603050405020304" pitchFamily="18" charset="0"/>
                          <a:ea typeface="Times New Roman" panose="02020603050405020304" pitchFamily="18" charset="0"/>
                        </a:rPr>
                        <a:t>2021m.</a:t>
                      </a:r>
                      <a:endParaRPr lang="lt-LT"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789716"/>
                  </a:ext>
                </a:extLst>
              </a:tr>
            </a:tbl>
          </a:graphicData>
        </a:graphic>
      </p:graphicFrame>
      <p:sp>
        <p:nvSpPr>
          <p:cNvPr id="5" name="Rectangle 1"/>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lt-LT"/>
          </a:p>
        </p:txBody>
      </p:sp>
      <p:pic>
        <p:nvPicPr>
          <p:cNvPr id="6" name="Paveikslėlis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0934" y="1918675"/>
            <a:ext cx="3059975" cy="4079966"/>
          </a:xfrm>
          <a:prstGeom prst="rect">
            <a:avLst/>
          </a:prstGeom>
        </p:spPr>
      </p:pic>
      <p:pic>
        <p:nvPicPr>
          <p:cNvPr id="7" name="Paveikslėlis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2700" y="2110264"/>
            <a:ext cx="2916283" cy="4079800"/>
          </a:xfrm>
          <a:prstGeom prst="rect">
            <a:avLst/>
          </a:prstGeom>
        </p:spPr>
      </p:pic>
    </p:spTree>
    <p:extLst>
      <p:ext uri="{BB962C8B-B14F-4D97-AF65-F5344CB8AC3E}">
        <p14:creationId xmlns:p14="http://schemas.microsoft.com/office/powerpoint/2010/main" val="17731780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684212" y="4873706"/>
            <a:ext cx="8534400" cy="1509677"/>
          </a:xfrm>
        </p:spPr>
        <p:txBody>
          <a:bodyPr>
            <a:normAutofit/>
          </a:bodyPr>
          <a:lstStyle/>
          <a:p>
            <a:pPr algn="ctr"/>
            <a:r>
              <a:rPr lang="lt-LT" dirty="0" smtClean="0"/>
              <a:t>Rita </a:t>
            </a:r>
            <a:r>
              <a:rPr lang="lt-LT" dirty="0" err="1" smtClean="0"/>
              <a:t>Burlakovienė</a:t>
            </a:r>
            <a:r>
              <a:rPr lang="lt-LT" dirty="0" smtClean="0"/>
              <a:t/>
            </a:r>
            <a:br>
              <a:rPr lang="lt-LT" dirty="0" smtClean="0"/>
            </a:br>
            <a:r>
              <a:rPr lang="lt-LT" dirty="0" smtClean="0"/>
              <a:t>,,RAIDELIŲ ŠALYJE“</a:t>
            </a:r>
            <a:endParaRPr lang="lt-LT" dirty="0"/>
          </a:p>
        </p:txBody>
      </p:sp>
      <p:graphicFrame>
        <p:nvGraphicFramePr>
          <p:cNvPr id="4" name="Turinio vietos rezervavimo ženklas 3"/>
          <p:cNvGraphicFramePr>
            <a:graphicFrameLocks noGrp="1"/>
          </p:cNvGraphicFramePr>
          <p:nvPr>
            <p:ph idx="1"/>
            <p:extLst>
              <p:ext uri="{D42A27DB-BD31-4B8C-83A1-F6EECF244321}">
                <p14:modId xmlns:p14="http://schemas.microsoft.com/office/powerpoint/2010/main" val="2268025234"/>
              </p:ext>
            </p:extLst>
          </p:nvPr>
        </p:nvGraphicFramePr>
        <p:xfrm>
          <a:off x="4789714" y="346641"/>
          <a:ext cx="5747657" cy="4161655"/>
        </p:xfrm>
        <a:graphic>
          <a:graphicData uri="http://schemas.openxmlformats.org/drawingml/2006/table">
            <a:tbl>
              <a:tblPr/>
              <a:tblGrid>
                <a:gridCol w="1797091">
                  <a:extLst>
                    <a:ext uri="{9D8B030D-6E8A-4147-A177-3AD203B41FA5}">
                      <a16:colId xmlns:a16="http://schemas.microsoft.com/office/drawing/2014/main" val="608228083"/>
                    </a:ext>
                  </a:extLst>
                </a:gridCol>
                <a:gridCol w="3950566">
                  <a:extLst>
                    <a:ext uri="{9D8B030D-6E8A-4147-A177-3AD203B41FA5}">
                      <a16:colId xmlns:a16="http://schemas.microsoft.com/office/drawing/2014/main" val="3329860119"/>
                    </a:ext>
                  </a:extLst>
                </a:gridCol>
              </a:tblGrid>
              <a:tr h="288218">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Pavadinimas</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dirty="0">
                          <a:effectLst/>
                          <a:latin typeface="Times New Roman" panose="02020603050405020304" pitchFamily="18" charset="0"/>
                          <a:ea typeface="Times New Roman" panose="02020603050405020304" pitchFamily="18" charset="0"/>
                        </a:rPr>
                        <a:t>„</a:t>
                      </a:r>
                      <a:r>
                        <a:rPr lang="lt-LT" sz="1400" dirty="0" err="1">
                          <a:effectLst/>
                          <a:latin typeface="Times New Roman" panose="02020603050405020304" pitchFamily="18" charset="0"/>
                          <a:ea typeface="Times New Roman" panose="02020603050405020304" pitchFamily="18" charset="0"/>
                        </a:rPr>
                        <a:t>Raidelių</a:t>
                      </a:r>
                      <a:r>
                        <a:rPr lang="lt-LT" sz="1400" dirty="0">
                          <a:effectLst/>
                          <a:latin typeface="Times New Roman" panose="02020603050405020304" pitchFamily="18" charset="0"/>
                          <a:ea typeface="Times New Roman" panose="02020603050405020304" pitchFamily="18" charset="0"/>
                        </a:rPr>
                        <a:t> šalyje“</a:t>
                      </a:r>
                      <a:endParaRPr lang="lt-LT"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31990666"/>
                  </a:ext>
                </a:extLst>
              </a:tr>
              <a:tr h="603999">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Dalykas, amžius</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dirty="0">
                          <a:effectLst/>
                          <a:latin typeface="Times New Roman" panose="02020603050405020304" pitchFamily="18" charset="0"/>
                          <a:ea typeface="Times New Roman" panose="02020603050405020304" pitchFamily="18" charset="0"/>
                        </a:rPr>
                        <a:t>Ikimokyklinis ugdymas ir priešmokyklinis ugdymas</a:t>
                      </a:r>
                      <a:endParaRPr lang="lt-LT" sz="1200" dirty="0">
                        <a:effectLst/>
                        <a:latin typeface="Times New Roman" panose="02020603050405020304" pitchFamily="18" charset="0"/>
                        <a:ea typeface="Times New Roman" panose="02020603050405020304" pitchFamily="18" charset="0"/>
                      </a:endParaRPr>
                    </a:p>
                    <a:p>
                      <a:pPr algn="ctr">
                        <a:spcAft>
                          <a:spcPts val="0"/>
                        </a:spcAft>
                      </a:pPr>
                      <a:r>
                        <a:rPr lang="lt-LT" sz="1400" dirty="0">
                          <a:effectLst/>
                          <a:latin typeface="Times New Roman" panose="02020603050405020304" pitchFamily="18" charset="0"/>
                          <a:ea typeface="Times New Roman" panose="02020603050405020304" pitchFamily="18" charset="0"/>
                        </a:rPr>
                        <a:t> 4-6 m.</a:t>
                      </a:r>
                      <a:endParaRPr lang="lt-LT"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39600321"/>
                  </a:ext>
                </a:extLst>
              </a:tr>
              <a:tr h="402667">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Tikslas</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a:effectLst/>
                          <a:latin typeface="Times New Roman" panose="02020603050405020304" pitchFamily="18" charset="0"/>
                          <a:ea typeface="Times New Roman" panose="02020603050405020304" pitchFamily="18" charset="0"/>
                        </a:rPr>
                        <a:t>Raidžių pažinimui ir žodyno plėtimui</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991694"/>
                  </a:ext>
                </a:extLst>
              </a:tr>
              <a:tr h="1006665">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Priemonės aprašymas</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spcAft>
                          <a:spcPts val="0"/>
                        </a:spcAft>
                        <a:buFont typeface="Symbol" panose="05050102010706020507" pitchFamily="18" charset="2"/>
                        <a:buChar char=""/>
                      </a:pPr>
                      <a:r>
                        <a:rPr lang="lt-LT" sz="1400" dirty="0">
                          <a:effectLst/>
                          <a:latin typeface="Times New Roman" panose="02020603050405020304" pitchFamily="18" charset="0"/>
                          <a:ea typeface="Times New Roman" panose="02020603050405020304" pitchFamily="18" charset="0"/>
                        </a:rPr>
                        <a:t>Skatina pažinti raides.</a:t>
                      </a:r>
                      <a:endParaRPr lang="lt-LT" sz="1200" dirty="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lt-LT" sz="1400" dirty="0">
                          <a:effectLst/>
                          <a:latin typeface="Times New Roman" panose="02020603050405020304" pitchFamily="18" charset="0"/>
                          <a:ea typeface="Times New Roman" panose="02020603050405020304" pitchFamily="18" charset="0"/>
                        </a:rPr>
                        <a:t>Plečia sakytinės kalbos žodyną.</a:t>
                      </a:r>
                      <a:endParaRPr lang="lt-LT" sz="1200" dirty="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lt-LT" sz="1400" dirty="0">
                          <a:effectLst/>
                          <a:latin typeface="Times New Roman" panose="02020603050405020304" pitchFamily="18" charset="0"/>
                          <a:ea typeface="Times New Roman" panose="02020603050405020304" pitchFamily="18" charset="0"/>
                        </a:rPr>
                        <a:t>Lavina smulkiąją motoriką.</a:t>
                      </a:r>
                      <a:endParaRPr lang="lt-LT" sz="1200" dirty="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lt-LT" sz="1400" dirty="0">
                          <a:effectLst/>
                          <a:latin typeface="Times New Roman" panose="02020603050405020304" pitchFamily="18" charset="0"/>
                          <a:ea typeface="Times New Roman" panose="02020603050405020304" pitchFamily="18" charset="0"/>
                        </a:rPr>
                        <a:t>Skatina spalvų pažinimą.</a:t>
                      </a:r>
                      <a:endParaRPr lang="lt-LT"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9385528"/>
                  </a:ext>
                </a:extLst>
              </a:tr>
              <a:tr h="603999">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Ugdomos kompetencijos</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a:effectLst/>
                          <a:latin typeface="Times New Roman" panose="02020603050405020304" pitchFamily="18" charset="0"/>
                          <a:ea typeface="Times New Roman" panose="02020603050405020304" pitchFamily="18" charset="0"/>
                        </a:rPr>
                        <a:t>Pažinimo, komunikavimo, sveikatos.</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04591312"/>
                  </a:ext>
                </a:extLst>
              </a:tr>
              <a:tr h="825612">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Autorius, </a:t>
                      </a:r>
                      <a:endParaRPr lang="lt-LT" sz="1200">
                        <a:effectLst/>
                        <a:latin typeface="Times New Roman" panose="02020603050405020304" pitchFamily="18" charset="0"/>
                        <a:ea typeface="Times New Roman" panose="02020603050405020304" pitchFamily="18" charset="0"/>
                      </a:endParaRPr>
                    </a:p>
                    <a:p>
                      <a:pPr algn="ctr">
                        <a:spcAft>
                          <a:spcPts val="0"/>
                        </a:spcAft>
                      </a:pPr>
                      <a:r>
                        <a:rPr lang="lt-LT" sz="1400" b="1">
                          <a:effectLst/>
                          <a:latin typeface="Times New Roman" panose="02020603050405020304" pitchFamily="18" charset="0"/>
                          <a:ea typeface="Times New Roman" panose="02020603050405020304" pitchFamily="18" charset="0"/>
                        </a:rPr>
                        <a:t>pareigos, </a:t>
                      </a:r>
                      <a:endParaRPr lang="lt-LT" sz="1200">
                        <a:effectLst/>
                        <a:latin typeface="Times New Roman" panose="02020603050405020304" pitchFamily="18" charset="0"/>
                        <a:ea typeface="Times New Roman" panose="02020603050405020304" pitchFamily="18" charset="0"/>
                      </a:endParaRPr>
                    </a:p>
                    <a:p>
                      <a:pPr algn="ctr">
                        <a:spcAft>
                          <a:spcPts val="0"/>
                        </a:spcAft>
                      </a:pPr>
                      <a:r>
                        <a:rPr lang="lt-LT" sz="1400" b="1">
                          <a:effectLst/>
                          <a:latin typeface="Times New Roman" panose="02020603050405020304" pitchFamily="18" charset="0"/>
                          <a:ea typeface="Times New Roman" panose="02020603050405020304" pitchFamily="18" charset="0"/>
                        </a:rPr>
                        <a:t>kvalifikacinė kategorija </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dirty="0">
                          <a:effectLst/>
                          <a:latin typeface="Times New Roman" panose="02020603050405020304" pitchFamily="18" charset="0"/>
                          <a:ea typeface="Times New Roman" panose="02020603050405020304" pitchFamily="18" charset="0"/>
                        </a:rPr>
                        <a:t>Rita </a:t>
                      </a:r>
                      <a:r>
                        <a:rPr lang="lt-LT" sz="1400" dirty="0" err="1">
                          <a:effectLst/>
                          <a:latin typeface="Times New Roman" panose="02020603050405020304" pitchFamily="18" charset="0"/>
                          <a:ea typeface="Times New Roman" panose="02020603050405020304" pitchFamily="18" charset="0"/>
                        </a:rPr>
                        <a:t>Burlakovienė</a:t>
                      </a:r>
                      <a:endParaRPr lang="lt-LT" sz="1200" dirty="0">
                        <a:effectLst/>
                        <a:latin typeface="Times New Roman" panose="02020603050405020304" pitchFamily="18" charset="0"/>
                        <a:ea typeface="Times New Roman" panose="02020603050405020304" pitchFamily="18" charset="0"/>
                      </a:endParaRPr>
                    </a:p>
                    <a:p>
                      <a:pPr algn="ctr">
                        <a:spcAft>
                          <a:spcPts val="0"/>
                        </a:spcAft>
                      </a:pPr>
                      <a:r>
                        <a:rPr lang="lt-LT" sz="1400" dirty="0">
                          <a:effectLst/>
                          <a:latin typeface="Times New Roman" panose="02020603050405020304" pitchFamily="18" charset="0"/>
                          <a:ea typeface="Times New Roman" panose="02020603050405020304" pitchFamily="18" charset="0"/>
                        </a:rPr>
                        <a:t>Ikimokyklinio ugdymo mokytoja</a:t>
                      </a:r>
                      <a:endParaRPr lang="lt-LT" sz="1200" dirty="0">
                        <a:effectLst/>
                        <a:latin typeface="Times New Roman" panose="02020603050405020304" pitchFamily="18" charset="0"/>
                        <a:ea typeface="Times New Roman" panose="02020603050405020304" pitchFamily="18" charset="0"/>
                      </a:endParaRPr>
                    </a:p>
                    <a:p>
                      <a:pPr algn="ctr">
                        <a:spcAft>
                          <a:spcPts val="0"/>
                        </a:spcAft>
                      </a:pPr>
                      <a:r>
                        <a:rPr lang="lt-LT" sz="1400" dirty="0">
                          <a:effectLst/>
                          <a:latin typeface="Times New Roman" panose="02020603050405020304" pitchFamily="18" charset="0"/>
                          <a:ea typeface="Times New Roman" panose="02020603050405020304" pitchFamily="18" charset="0"/>
                        </a:rPr>
                        <a:t>Mokytoja </a:t>
                      </a:r>
                      <a:endParaRPr lang="lt-LT"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7501299"/>
                  </a:ext>
                </a:extLst>
              </a:tr>
              <a:tr h="402667">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Parengimo data</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dirty="0">
                          <a:effectLst/>
                          <a:latin typeface="Times New Roman" panose="02020603050405020304" pitchFamily="18" charset="0"/>
                          <a:ea typeface="Times New Roman" panose="02020603050405020304" pitchFamily="18" charset="0"/>
                        </a:rPr>
                        <a:t>2021 m.</a:t>
                      </a:r>
                      <a:endParaRPr lang="lt-LT"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9443944"/>
                  </a:ext>
                </a:extLst>
              </a:tr>
            </a:tbl>
          </a:graphicData>
        </a:graphic>
      </p:graphicFrame>
      <p:sp>
        <p:nvSpPr>
          <p:cNvPr id="5" name="Rectangle 1"/>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lt-LT"/>
          </a:p>
        </p:txBody>
      </p:sp>
      <p:pic>
        <p:nvPicPr>
          <p:cNvPr id="6" name="Paveikslėlis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212" y="346640"/>
            <a:ext cx="3601583" cy="4298465"/>
          </a:xfrm>
          <a:prstGeom prst="rect">
            <a:avLst/>
          </a:prstGeom>
        </p:spPr>
      </p:pic>
    </p:spTree>
    <p:extLst>
      <p:ext uri="{BB962C8B-B14F-4D97-AF65-F5344CB8AC3E}">
        <p14:creationId xmlns:p14="http://schemas.microsoft.com/office/powerpoint/2010/main" val="12328876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684212" y="5085806"/>
            <a:ext cx="8534400" cy="1410788"/>
          </a:xfrm>
        </p:spPr>
        <p:txBody>
          <a:bodyPr>
            <a:normAutofit/>
          </a:bodyPr>
          <a:lstStyle/>
          <a:p>
            <a:pPr algn="ctr"/>
            <a:r>
              <a:rPr lang="lt-LT" dirty="0" smtClean="0"/>
              <a:t>Dainora </a:t>
            </a:r>
            <a:r>
              <a:rPr lang="lt-LT" dirty="0" err="1" smtClean="0"/>
              <a:t>Ružauskienė</a:t>
            </a:r>
            <a:r>
              <a:rPr lang="lt-LT" dirty="0" smtClean="0"/>
              <a:t/>
            </a:r>
            <a:br>
              <a:rPr lang="lt-LT" dirty="0" smtClean="0"/>
            </a:br>
            <a:r>
              <a:rPr lang="lt-LT" dirty="0" smtClean="0"/>
              <a:t>,,SKAIČIŲ KREPŠELIAI“</a:t>
            </a:r>
            <a:endParaRPr lang="lt-LT" dirty="0"/>
          </a:p>
        </p:txBody>
      </p:sp>
      <p:pic>
        <p:nvPicPr>
          <p:cNvPr id="13314" name="Picture 2" descr="https://musudarzelis.lt/uploads/mazGint/messages/2021-01-21_11.36_141391362_1012665435889691_9050674831099901129_n.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9492" y="322660"/>
            <a:ext cx="3873137" cy="416749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Lentelė 3"/>
          <p:cNvGraphicFramePr>
            <a:graphicFrameLocks noGrp="1"/>
          </p:cNvGraphicFramePr>
          <p:nvPr>
            <p:extLst>
              <p:ext uri="{D42A27DB-BD31-4B8C-83A1-F6EECF244321}">
                <p14:modId xmlns:p14="http://schemas.microsoft.com/office/powerpoint/2010/main" val="1431064909"/>
              </p:ext>
            </p:extLst>
          </p:nvPr>
        </p:nvGraphicFramePr>
        <p:xfrm>
          <a:off x="4963886" y="322661"/>
          <a:ext cx="6217920" cy="4167495"/>
        </p:xfrm>
        <a:graphic>
          <a:graphicData uri="http://schemas.openxmlformats.org/drawingml/2006/table">
            <a:tbl>
              <a:tblPr/>
              <a:tblGrid>
                <a:gridCol w="1944126">
                  <a:extLst>
                    <a:ext uri="{9D8B030D-6E8A-4147-A177-3AD203B41FA5}">
                      <a16:colId xmlns:a16="http://schemas.microsoft.com/office/drawing/2014/main" val="1769982860"/>
                    </a:ext>
                  </a:extLst>
                </a:gridCol>
                <a:gridCol w="4273794">
                  <a:extLst>
                    <a:ext uri="{9D8B030D-6E8A-4147-A177-3AD203B41FA5}">
                      <a16:colId xmlns:a16="http://schemas.microsoft.com/office/drawing/2014/main" val="1798655890"/>
                    </a:ext>
                  </a:extLst>
                </a:gridCol>
              </a:tblGrid>
              <a:tr h="242857">
                <a:tc>
                  <a:txBody>
                    <a:bodyPr/>
                    <a:lstStyle/>
                    <a:p>
                      <a:pPr algn="ctr">
                        <a:lnSpc>
                          <a:spcPct val="107000"/>
                        </a:lnSpc>
                        <a:spcAft>
                          <a:spcPts val="0"/>
                        </a:spcAft>
                      </a:pPr>
                      <a:r>
                        <a:rPr lang="lt-LT" sz="1200" b="1" dirty="0">
                          <a:effectLst/>
                          <a:latin typeface="Times New Roman" panose="02020603050405020304" pitchFamily="18" charset="0"/>
                          <a:ea typeface="Times New Roman" panose="02020603050405020304" pitchFamily="18" charset="0"/>
                          <a:cs typeface="Times New Roman" panose="02020603050405020304" pitchFamily="18" charset="0"/>
                        </a:rPr>
                        <a:t>Pavadinimas </a:t>
                      </a:r>
                      <a:endParaRPr lang="lt-L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lt-LT"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„Skaičių  krepšeliai“</a:t>
                      </a:r>
                      <a:endParaRPr lang="lt-L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91258516"/>
                  </a:ext>
                </a:extLst>
              </a:tr>
              <a:tr h="196399">
                <a:tc>
                  <a:txBody>
                    <a:bodyPr/>
                    <a:lstStyle/>
                    <a:p>
                      <a:pPr algn="ctr">
                        <a:lnSpc>
                          <a:spcPct val="107000"/>
                        </a:lnSpc>
                        <a:spcAft>
                          <a:spcPts val="0"/>
                        </a:spcAft>
                      </a:pPr>
                      <a:r>
                        <a:rPr lang="lt-LT" sz="1200" b="1" dirty="0">
                          <a:effectLst/>
                          <a:latin typeface="Times New Roman" panose="02020603050405020304" pitchFamily="18" charset="0"/>
                          <a:ea typeface="Times New Roman" panose="02020603050405020304" pitchFamily="18" charset="0"/>
                          <a:cs typeface="Times New Roman" panose="02020603050405020304" pitchFamily="18" charset="0"/>
                        </a:rPr>
                        <a:t>Dalykas, amžius </a:t>
                      </a:r>
                      <a:endParaRPr lang="lt-L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lt-LT"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Ikimokyklinis ugdymas, 4-5 m. </a:t>
                      </a:r>
                      <a:endParaRPr lang="lt-L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8233052"/>
                  </a:ext>
                </a:extLst>
              </a:tr>
              <a:tr h="278199">
                <a:tc>
                  <a:txBody>
                    <a:bodyPr/>
                    <a:lstStyle/>
                    <a:p>
                      <a:pPr algn="ctr">
                        <a:lnSpc>
                          <a:spcPct val="107000"/>
                        </a:lnSpc>
                        <a:spcAft>
                          <a:spcPts val="0"/>
                        </a:spcAft>
                      </a:pPr>
                      <a:r>
                        <a:rPr lang="lt-LT" sz="1200" b="1" dirty="0">
                          <a:effectLst/>
                          <a:latin typeface="Times New Roman" panose="02020603050405020304" pitchFamily="18" charset="0"/>
                          <a:ea typeface="Times New Roman" panose="02020603050405020304" pitchFamily="18" charset="0"/>
                          <a:cs typeface="Times New Roman" panose="02020603050405020304" pitchFamily="18" charset="0"/>
                        </a:rPr>
                        <a:t>Tikslas</a:t>
                      </a:r>
                      <a:endParaRPr lang="lt-L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lt-LT"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Skaičių pažinimui ir mokymuisi skaičiuoti iki 5</a:t>
                      </a:r>
                      <a:endParaRPr lang="lt-L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9908966"/>
                  </a:ext>
                </a:extLst>
              </a:tr>
              <a:tr h="2365263">
                <a:tc>
                  <a:txBody>
                    <a:bodyPr/>
                    <a:lstStyle/>
                    <a:p>
                      <a:pPr algn="ctr">
                        <a:lnSpc>
                          <a:spcPct val="107000"/>
                        </a:lnSpc>
                        <a:spcAft>
                          <a:spcPts val="0"/>
                        </a:spcAft>
                      </a:pPr>
                      <a:r>
                        <a:rPr lang="lt-LT" sz="1200" b="1" dirty="0">
                          <a:effectLst/>
                          <a:latin typeface="Times New Roman" panose="02020603050405020304" pitchFamily="18" charset="0"/>
                          <a:ea typeface="Times New Roman" panose="02020603050405020304" pitchFamily="18" charset="0"/>
                          <a:cs typeface="Times New Roman" panose="02020603050405020304" pitchFamily="18" charset="0"/>
                        </a:rPr>
                        <a:t>Priemonės aprašymas</a:t>
                      </a:r>
                      <a:endParaRPr lang="lt-L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spcAft>
                          <a:spcPts val="0"/>
                        </a:spcAft>
                        <a:buFont typeface="Symbol" panose="05050102010706020507" pitchFamily="18" charset="2"/>
                        <a:buChar char=""/>
                      </a:pPr>
                      <a:r>
                        <a:rPr lang="lt-LT"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Šios priemonės pagalba vaikai susipažįsta su skaičiais ir mokosi skaičiuoti iki 5.</a:t>
                      </a:r>
                      <a:endParaRPr lang="lt-LT"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lt-LT"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Mokosi skirti spalvas ir jas įvardyti. Dedami spalvoti pagaliukai, galime paprašyti sudėti vienos pasakytos spalvos pagaliukus arba paklausti kokios spalvos pagaliukai sudėti ir juos parodyti.</a:t>
                      </a:r>
                      <a:endParaRPr lang="lt-LT"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lt-LT"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Lavinama smulkioji rankų motorika (dėti ir išimti pagaliukus).</a:t>
                      </a:r>
                      <a:endParaRPr lang="lt-LT"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lt-LT"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Mokos sutelkti ir išlaikyti dėmesį.</a:t>
                      </a:r>
                      <a:endParaRPr lang="lt-LT"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lt-LT"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Lavina mąstymą.</a:t>
                      </a:r>
                      <a:endParaRPr lang="lt-LT"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lt-LT" sz="1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lt-L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93643290"/>
                  </a:ext>
                </a:extLst>
              </a:tr>
              <a:tr h="224681">
                <a:tc>
                  <a:txBody>
                    <a:bodyPr/>
                    <a:lstStyle/>
                    <a:p>
                      <a:pPr algn="ctr">
                        <a:lnSpc>
                          <a:spcPct val="107000"/>
                        </a:lnSpc>
                        <a:spcAft>
                          <a:spcPts val="0"/>
                        </a:spcAft>
                      </a:pPr>
                      <a:r>
                        <a:rPr lang="lt-LT" sz="1200" b="1">
                          <a:effectLst/>
                          <a:latin typeface="Times New Roman" panose="02020603050405020304" pitchFamily="18" charset="0"/>
                          <a:ea typeface="Times New Roman" panose="02020603050405020304" pitchFamily="18" charset="0"/>
                          <a:cs typeface="Times New Roman" panose="02020603050405020304" pitchFamily="18" charset="0"/>
                        </a:rPr>
                        <a:t>Ugdomos kompetencijos </a:t>
                      </a:r>
                      <a:endParaRPr lang="lt-L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107000"/>
                        </a:lnSpc>
                        <a:spcAft>
                          <a:spcPts val="0"/>
                        </a:spcAft>
                      </a:pPr>
                      <a:r>
                        <a:rPr lang="lt-LT"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Pažinimo, komunikavimo, sveikatos</a:t>
                      </a:r>
                      <a:endParaRPr lang="lt-L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32127588"/>
                  </a:ext>
                </a:extLst>
              </a:tr>
              <a:tr h="645072">
                <a:tc>
                  <a:txBody>
                    <a:bodyPr/>
                    <a:lstStyle/>
                    <a:p>
                      <a:pPr algn="ctr">
                        <a:lnSpc>
                          <a:spcPct val="107000"/>
                        </a:lnSpc>
                        <a:spcAft>
                          <a:spcPts val="0"/>
                        </a:spcAft>
                      </a:pPr>
                      <a:r>
                        <a:rPr lang="lt-LT" sz="1200" b="1">
                          <a:effectLst/>
                          <a:latin typeface="Times New Roman" panose="02020603050405020304" pitchFamily="18" charset="0"/>
                          <a:ea typeface="Times New Roman" panose="02020603050405020304" pitchFamily="18" charset="0"/>
                          <a:cs typeface="Times New Roman" panose="02020603050405020304" pitchFamily="18" charset="0"/>
                        </a:rPr>
                        <a:t>Autorius, </a:t>
                      </a:r>
                      <a:endParaRPr lang="lt-L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lt-LT" sz="1200" b="1">
                          <a:effectLst/>
                          <a:latin typeface="Times New Roman" panose="02020603050405020304" pitchFamily="18" charset="0"/>
                          <a:ea typeface="Times New Roman" panose="02020603050405020304" pitchFamily="18" charset="0"/>
                          <a:cs typeface="Times New Roman" panose="02020603050405020304" pitchFamily="18" charset="0"/>
                        </a:rPr>
                        <a:t>pareigos, </a:t>
                      </a:r>
                      <a:endParaRPr lang="lt-L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lt-LT" sz="1200" b="1">
                          <a:effectLst/>
                          <a:latin typeface="Times New Roman" panose="02020603050405020304" pitchFamily="18" charset="0"/>
                          <a:ea typeface="Times New Roman" panose="02020603050405020304" pitchFamily="18" charset="0"/>
                          <a:cs typeface="Times New Roman" panose="02020603050405020304" pitchFamily="18" charset="0"/>
                        </a:rPr>
                        <a:t>kvalifikacinė kategorija </a:t>
                      </a:r>
                      <a:endParaRPr lang="lt-L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lt-LT"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Dainora </a:t>
                      </a:r>
                      <a:r>
                        <a:rPr lang="lt-LT"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Ružauskienė</a:t>
                      </a:r>
                      <a:endParaRPr lang="lt-LT"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lt-LT"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Ikimokyklinio ugdymo mokytoja</a:t>
                      </a:r>
                      <a:endParaRPr lang="lt-LT"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lt-LT"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Vyr</a:t>
                      </a:r>
                      <a:r>
                        <a:rPr lang="lt-LT" sz="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mokytoja</a:t>
                      </a:r>
                      <a:endParaRPr lang="lt-L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63398193"/>
                  </a:ext>
                </a:extLst>
              </a:tr>
              <a:tr h="215024">
                <a:tc>
                  <a:txBody>
                    <a:bodyPr/>
                    <a:lstStyle/>
                    <a:p>
                      <a:pPr algn="ctr">
                        <a:lnSpc>
                          <a:spcPct val="107000"/>
                        </a:lnSpc>
                        <a:spcAft>
                          <a:spcPts val="0"/>
                        </a:spcAft>
                      </a:pPr>
                      <a:r>
                        <a:rPr lang="lt-LT" sz="1200" b="1">
                          <a:effectLst/>
                          <a:latin typeface="Times New Roman" panose="02020603050405020304" pitchFamily="18" charset="0"/>
                          <a:ea typeface="Times New Roman" panose="02020603050405020304" pitchFamily="18" charset="0"/>
                          <a:cs typeface="Times New Roman" panose="02020603050405020304" pitchFamily="18" charset="0"/>
                        </a:rPr>
                        <a:t>Parengimo data</a:t>
                      </a:r>
                      <a:endParaRPr lang="lt-L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lt-LT"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2020 m.</a:t>
                      </a:r>
                      <a:endParaRPr lang="lt-L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74465984"/>
                  </a:ext>
                </a:extLst>
              </a:tr>
            </a:tbl>
          </a:graphicData>
        </a:graphic>
      </p:graphicFrame>
    </p:spTree>
    <p:extLst>
      <p:ext uri="{BB962C8B-B14F-4D97-AF65-F5344CB8AC3E}">
        <p14:creationId xmlns:p14="http://schemas.microsoft.com/office/powerpoint/2010/main" val="400288779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684212" y="4685211"/>
            <a:ext cx="8534400" cy="1515292"/>
          </a:xfrm>
        </p:spPr>
        <p:txBody>
          <a:bodyPr/>
          <a:lstStyle/>
          <a:p>
            <a:pPr algn="ctr"/>
            <a:r>
              <a:rPr lang="lt-LT" dirty="0" smtClean="0"/>
              <a:t>Dainora </a:t>
            </a:r>
            <a:r>
              <a:rPr lang="lt-LT" dirty="0" err="1" smtClean="0"/>
              <a:t>Ružauskienė</a:t>
            </a:r>
            <a:r>
              <a:rPr lang="lt-LT" dirty="0" smtClean="0"/>
              <a:t/>
            </a:r>
            <a:br>
              <a:rPr lang="lt-LT" dirty="0" smtClean="0"/>
            </a:br>
            <a:r>
              <a:rPr lang="lt-LT" dirty="0" smtClean="0"/>
              <a:t>,,NUO ŽODELIO PRIE RAIDELĖS“</a:t>
            </a:r>
            <a:endParaRPr lang="lt-LT" dirty="0"/>
          </a:p>
        </p:txBody>
      </p:sp>
      <p:pic>
        <p:nvPicPr>
          <p:cNvPr id="10242" name="Picture 2" descr="https://musudarzelis.lt/uploads/mazGint/messages/2021-01-21_11.36_141199748_258899338984445_4364504157865183516_n.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49269" y="200068"/>
            <a:ext cx="4035645" cy="422605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urinio vietos rezervavimo ženklas 3"/>
          <p:cNvGraphicFramePr>
            <a:graphicFrameLocks/>
          </p:cNvGraphicFramePr>
          <p:nvPr>
            <p:extLst>
              <p:ext uri="{D42A27DB-BD31-4B8C-83A1-F6EECF244321}">
                <p14:modId xmlns:p14="http://schemas.microsoft.com/office/powerpoint/2010/main" val="2353358862"/>
              </p:ext>
            </p:extLst>
          </p:nvPr>
        </p:nvGraphicFramePr>
        <p:xfrm>
          <a:off x="5042264" y="200069"/>
          <a:ext cx="5947954" cy="4226057"/>
        </p:xfrm>
        <a:graphic>
          <a:graphicData uri="http://schemas.openxmlformats.org/drawingml/2006/table">
            <a:tbl>
              <a:tblPr/>
              <a:tblGrid>
                <a:gridCol w="1859717">
                  <a:extLst>
                    <a:ext uri="{9D8B030D-6E8A-4147-A177-3AD203B41FA5}">
                      <a16:colId xmlns:a16="http://schemas.microsoft.com/office/drawing/2014/main" val="2740948309"/>
                    </a:ext>
                  </a:extLst>
                </a:gridCol>
                <a:gridCol w="4088237">
                  <a:extLst>
                    <a:ext uri="{9D8B030D-6E8A-4147-A177-3AD203B41FA5}">
                      <a16:colId xmlns:a16="http://schemas.microsoft.com/office/drawing/2014/main" val="1661969332"/>
                    </a:ext>
                  </a:extLst>
                </a:gridCol>
              </a:tblGrid>
              <a:tr h="207075">
                <a:tc>
                  <a:txBody>
                    <a:bodyPr/>
                    <a:lstStyle/>
                    <a:p>
                      <a:pPr algn="ctr">
                        <a:lnSpc>
                          <a:spcPct val="107000"/>
                        </a:lnSpc>
                        <a:spcAft>
                          <a:spcPts val="0"/>
                        </a:spcAft>
                      </a:pPr>
                      <a:r>
                        <a:rPr lang="lt-LT" sz="1000" b="1">
                          <a:effectLst/>
                          <a:latin typeface="Times New Roman" panose="02020603050405020304" pitchFamily="18" charset="0"/>
                          <a:ea typeface="Times New Roman" panose="02020603050405020304" pitchFamily="18" charset="0"/>
                          <a:cs typeface="Times New Roman" panose="02020603050405020304" pitchFamily="18" charset="0"/>
                        </a:rPr>
                        <a:t>Pavadinimas </a:t>
                      </a:r>
                      <a:endParaRPr lang="lt-LT" sz="900">
                        <a:effectLst/>
                        <a:latin typeface="Calibri" panose="020F0502020204030204" pitchFamily="34" charset="0"/>
                        <a:ea typeface="Calibri" panose="020F0502020204030204" pitchFamily="34" charset="0"/>
                        <a:cs typeface="Times New Roman" panose="02020603050405020304" pitchFamily="18" charset="0"/>
                      </a:endParaRPr>
                    </a:p>
                  </a:txBody>
                  <a:tcPr marL="55368" marR="553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lt-LT"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„Nuo žodelio prie raidelės“</a:t>
                      </a:r>
                      <a:endParaRPr lang="lt-LT" sz="900">
                        <a:effectLst/>
                        <a:latin typeface="Calibri" panose="020F0502020204030204" pitchFamily="34" charset="0"/>
                        <a:ea typeface="Calibri" panose="020F0502020204030204" pitchFamily="34" charset="0"/>
                        <a:cs typeface="Times New Roman" panose="02020603050405020304" pitchFamily="18" charset="0"/>
                      </a:endParaRPr>
                    </a:p>
                  </a:txBody>
                  <a:tcPr marL="55368" marR="553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5909177"/>
                  </a:ext>
                </a:extLst>
              </a:tr>
              <a:tr h="220694">
                <a:tc>
                  <a:txBody>
                    <a:bodyPr/>
                    <a:lstStyle/>
                    <a:p>
                      <a:pPr algn="ctr">
                        <a:lnSpc>
                          <a:spcPct val="107000"/>
                        </a:lnSpc>
                        <a:spcAft>
                          <a:spcPts val="0"/>
                        </a:spcAft>
                      </a:pPr>
                      <a:r>
                        <a:rPr lang="lt-LT" sz="1000" b="1">
                          <a:effectLst/>
                          <a:latin typeface="Times New Roman" panose="02020603050405020304" pitchFamily="18" charset="0"/>
                          <a:ea typeface="Times New Roman" panose="02020603050405020304" pitchFamily="18" charset="0"/>
                          <a:cs typeface="Times New Roman" panose="02020603050405020304" pitchFamily="18" charset="0"/>
                        </a:rPr>
                        <a:t>Dalykas, amžius </a:t>
                      </a:r>
                      <a:endParaRPr lang="lt-LT" sz="900">
                        <a:effectLst/>
                        <a:latin typeface="Calibri" panose="020F0502020204030204" pitchFamily="34" charset="0"/>
                        <a:ea typeface="Calibri" panose="020F0502020204030204" pitchFamily="34" charset="0"/>
                        <a:cs typeface="Times New Roman" panose="02020603050405020304" pitchFamily="18" charset="0"/>
                      </a:endParaRPr>
                    </a:p>
                  </a:txBody>
                  <a:tcPr marL="55368" marR="553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lt-LT"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Ikimokyklinis ugdymas, 3-6 m.</a:t>
                      </a:r>
                      <a:endParaRPr lang="lt-LT" sz="900">
                        <a:effectLst/>
                        <a:latin typeface="Calibri" panose="020F0502020204030204" pitchFamily="34" charset="0"/>
                        <a:ea typeface="Calibri" panose="020F0502020204030204" pitchFamily="34" charset="0"/>
                        <a:cs typeface="Times New Roman" panose="02020603050405020304" pitchFamily="18" charset="0"/>
                      </a:endParaRPr>
                    </a:p>
                  </a:txBody>
                  <a:tcPr marL="55368" marR="553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78977471"/>
                  </a:ext>
                </a:extLst>
              </a:tr>
              <a:tr h="359477">
                <a:tc>
                  <a:txBody>
                    <a:bodyPr/>
                    <a:lstStyle/>
                    <a:p>
                      <a:pPr algn="ctr">
                        <a:lnSpc>
                          <a:spcPct val="107000"/>
                        </a:lnSpc>
                        <a:spcAft>
                          <a:spcPts val="0"/>
                        </a:spcAft>
                      </a:pPr>
                      <a:r>
                        <a:rPr lang="lt-LT" sz="1000" b="1">
                          <a:effectLst/>
                          <a:latin typeface="Times New Roman" panose="02020603050405020304" pitchFamily="18" charset="0"/>
                          <a:ea typeface="Times New Roman" panose="02020603050405020304" pitchFamily="18" charset="0"/>
                          <a:cs typeface="Times New Roman" panose="02020603050405020304" pitchFamily="18" charset="0"/>
                        </a:rPr>
                        <a:t>Tikslas</a:t>
                      </a:r>
                      <a:endParaRPr lang="lt-LT" sz="900">
                        <a:effectLst/>
                        <a:latin typeface="Calibri" panose="020F0502020204030204" pitchFamily="34" charset="0"/>
                        <a:ea typeface="Calibri" panose="020F0502020204030204" pitchFamily="34" charset="0"/>
                        <a:cs typeface="Times New Roman" panose="02020603050405020304" pitchFamily="18" charset="0"/>
                      </a:endParaRPr>
                    </a:p>
                  </a:txBody>
                  <a:tcPr marL="55368" marR="553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lt-LT"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Suvokti garso ir raidės ryšį, susipažinti su abėcėlės raidėmis, mokytis atpažinti ir įvardyti spalvas.</a:t>
                      </a:r>
                      <a:endParaRPr lang="lt-LT" sz="900">
                        <a:effectLst/>
                        <a:latin typeface="Calibri" panose="020F0502020204030204" pitchFamily="34" charset="0"/>
                        <a:ea typeface="Calibri" panose="020F0502020204030204" pitchFamily="34" charset="0"/>
                        <a:cs typeface="Times New Roman" panose="02020603050405020304" pitchFamily="18" charset="0"/>
                      </a:endParaRPr>
                    </a:p>
                  </a:txBody>
                  <a:tcPr marL="55368" marR="553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36567051"/>
                  </a:ext>
                </a:extLst>
              </a:tr>
              <a:tr h="2335055">
                <a:tc>
                  <a:txBody>
                    <a:bodyPr/>
                    <a:lstStyle/>
                    <a:p>
                      <a:pPr algn="ctr">
                        <a:lnSpc>
                          <a:spcPct val="107000"/>
                        </a:lnSpc>
                        <a:spcAft>
                          <a:spcPts val="0"/>
                        </a:spcAft>
                      </a:pPr>
                      <a:r>
                        <a:rPr lang="lt-LT" sz="1000" b="1" dirty="0">
                          <a:effectLst/>
                          <a:latin typeface="Times New Roman" panose="02020603050405020304" pitchFamily="18" charset="0"/>
                          <a:ea typeface="Times New Roman" panose="02020603050405020304" pitchFamily="18" charset="0"/>
                          <a:cs typeface="Times New Roman" panose="02020603050405020304" pitchFamily="18" charset="0"/>
                        </a:rPr>
                        <a:t>Priemonės aprašymas</a:t>
                      </a:r>
                      <a:endParaRPr lang="lt-LT"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368" marR="553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spcAft>
                          <a:spcPts val="0"/>
                        </a:spcAft>
                        <a:buFont typeface="Symbol" panose="05050102010706020507" pitchFamily="18" charset="2"/>
                        <a:buChar char=""/>
                      </a:pPr>
                      <a:r>
                        <a:rPr lang="lt-LT"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Šios priemonės pagalba vaikai susipažins su abėcėlės raidėmis.</a:t>
                      </a:r>
                      <a:endParaRPr lang="lt-LT" sz="9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lt-LT"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Mokysis atlikti garsinę analizę ir išskirti pirmąjį garsą.</a:t>
                      </a:r>
                      <a:endParaRPr lang="lt-LT" sz="9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lt-LT"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Parinkti paveikslėliai prie kiekvienos raidės turtins vaikų žodyną.</a:t>
                      </a:r>
                      <a:endParaRPr lang="lt-LT" sz="9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lt-LT"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Įtvirtins spalvas, mokysis jas įvardyti pvz: „Surask pasakytos spalvos raides“ arba  „Kokios spalvos raidę pridėjai prie  paveikslėlio“, „Pasakyk kokios spalvos paveikslėlis ir surask tokios spalvos raidę“.</a:t>
                      </a:r>
                      <a:endParaRPr lang="lt-LT" sz="9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lt-LT"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Mokysis klasifikuoti daiktus pagal vieną savybę pvz:  „Surask korteles su vaisiais.“</a:t>
                      </a:r>
                      <a:endParaRPr lang="lt-LT" sz="9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lt-LT"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Mokysis sutelkti ir išlaikyti dėmesį.</a:t>
                      </a:r>
                      <a:endParaRPr lang="lt-LT" sz="9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lt-LT"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Lavins atmintį, mąstymą.</a:t>
                      </a:r>
                      <a:endParaRPr lang="lt-LT" sz="9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lt-LT"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Lavins smulkiąją motoriką (dedant pagaliukus su raidėmis prie paveikslėlio).</a:t>
                      </a:r>
                      <a:endParaRPr lang="lt-LT"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lt-LT" sz="1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lt-LT" sz="900">
                        <a:effectLst/>
                        <a:latin typeface="Calibri" panose="020F0502020204030204" pitchFamily="34" charset="0"/>
                        <a:ea typeface="Calibri" panose="020F0502020204030204" pitchFamily="34" charset="0"/>
                        <a:cs typeface="Times New Roman" panose="02020603050405020304" pitchFamily="18" charset="0"/>
                      </a:endParaRPr>
                    </a:p>
                  </a:txBody>
                  <a:tcPr marL="55368" marR="553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1798092"/>
                  </a:ext>
                </a:extLst>
              </a:tr>
              <a:tr h="200506">
                <a:tc>
                  <a:txBody>
                    <a:bodyPr/>
                    <a:lstStyle/>
                    <a:p>
                      <a:pPr algn="ctr">
                        <a:lnSpc>
                          <a:spcPct val="107000"/>
                        </a:lnSpc>
                        <a:spcAft>
                          <a:spcPts val="0"/>
                        </a:spcAft>
                      </a:pPr>
                      <a:r>
                        <a:rPr lang="lt-LT" sz="1000" b="1">
                          <a:effectLst/>
                          <a:latin typeface="Times New Roman" panose="02020603050405020304" pitchFamily="18" charset="0"/>
                          <a:ea typeface="Times New Roman" panose="02020603050405020304" pitchFamily="18" charset="0"/>
                          <a:cs typeface="Times New Roman" panose="02020603050405020304" pitchFamily="18" charset="0"/>
                        </a:rPr>
                        <a:t>Ugdomos kompetencijos </a:t>
                      </a:r>
                      <a:endParaRPr lang="lt-LT" sz="900">
                        <a:effectLst/>
                        <a:latin typeface="Calibri" panose="020F0502020204030204" pitchFamily="34" charset="0"/>
                        <a:ea typeface="Calibri" panose="020F0502020204030204" pitchFamily="34" charset="0"/>
                        <a:cs typeface="Times New Roman" panose="02020603050405020304" pitchFamily="18" charset="0"/>
                      </a:endParaRPr>
                    </a:p>
                  </a:txBody>
                  <a:tcPr marL="55368" marR="553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107000"/>
                        </a:lnSpc>
                        <a:spcAft>
                          <a:spcPts val="0"/>
                        </a:spcAft>
                      </a:pPr>
                      <a:r>
                        <a:rPr lang="lt-LT"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Pažinimo, komunikavimo, sveikatos, aplinkos</a:t>
                      </a:r>
                      <a:endParaRPr lang="lt-LT" sz="900">
                        <a:effectLst/>
                        <a:latin typeface="Calibri" panose="020F0502020204030204" pitchFamily="34" charset="0"/>
                        <a:ea typeface="Calibri" panose="020F0502020204030204" pitchFamily="34" charset="0"/>
                        <a:cs typeface="Times New Roman" panose="02020603050405020304" pitchFamily="18" charset="0"/>
                      </a:endParaRPr>
                    </a:p>
                  </a:txBody>
                  <a:tcPr marL="55368" marR="553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47243071"/>
                  </a:ext>
                </a:extLst>
              </a:tr>
              <a:tr h="543773">
                <a:tc>
                  <a:txBody>
                    <a:bodyPr/>
                    <a:lstStyle/>
                    <a:p>
                      <a:pPr algn="ctr">
                        <a:lnSpc>
                          <a:spcPct val="107000"/>
                        </a:lnSpc>
                        <a:spcAft>
                          <a:spcPts val="0"/>
                        </a:spcAft>
                      </a:pPr>
                      <a:r>
                        <a:rPr lang="lt-LT" sz="1000" b="1">
                          <a:effectLst/>
                          <a:latin typeface="Times New Roman" panose="02020603050405020304" pitchFamily="18" charset="0"/>
                          <a:ea typeface="Times New Roman" panose="02020603050405020304" pitchFamily="18" charset="0"/>
                          <a:cs typeface="Times New Roman" panose="02020603050405020304" pitchFamily="18" charset="0"/>
                        </a:rPr>
                        <a:t>Autorius, </a:t>
                      </a:r>
                      <a:endParaRPr lang="lt-LT" sz="9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lt-LT" sz="1000" b="1">
                          <a:effectLst/>
                          <a:latin typeface="Times New Roman" panose="02020603050405020304" pitchFamily="18" charset="0"/>
                          <a:ea typeface="Times New Roman" panose="02020603050405020304" pitchFamily="18" charset="0"/>
                          <a:cs typeface="Times New Roman" panose="02020603050405020304" pitchFamily="18" charset="0"/>
                        </a:rPr>
                        <a:t>pareigos, </a:t>
                      </a:r>
                      <a:endParaRPr lang="lt-LT" sz="9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lt-LT" sz="1000" b="1">
                          <a:effectLst/>
                          <a:latin typeface="Times New Roman" panose="02020603050405020304" pitchFamily="18" charset="0"/>
                          <a:ea typeface="Times New Roman" panose="02020603050405020304" pitchFamily="18" charset="0"/>
                          <a:cs typeface="Times New Roman" panose="02020603050405020304" pitchFamily="18" charset="0"/>
                        </a:rPr>
                        <a:t>kvalifikacinė kategorija </a:t>
                      </a:r>
                      <a:endParaRPr lang="lt-LT" sz="900">
                        <a:effectLst/>
                        <a:latin typeface="Calibri" panose="020F0502020204030204" pitchFamily="34" charset="0"/>
                        <a:ea typeface="Calibri" panose="020F0502020204030204" pitchFamily="34" charset="0"/>
                        <a:cs typeface="Times New Roman" panose="02020603050405020304" pitchFamily="18" charset="0"/>
                      </a:endParaRPr>
                    </a:p>
                  </a:txBody>
                  <a:tcPr marL="55368" marR="553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lt-LT"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Dainora Ružauskienė</a:t>
                      </a:r>
                      <a:endParaRPr lang="lt-LT" sz="9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lt-LT"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Ikimokyklinio ugdymo mokytoja</a:t>
                      </a:r>
                      <a:endParaRPr lang="lt-LT" sz="9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lt-LT"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Vyr.mokytoja</a:t>
                      </a:r>
                      <a:endParaRPr lang="lt-LT" sz="900">
                        <a:effectLst/>
                        <a:latin typeface="Calibri" panose="020F0502020204030204" pitchFamily="34" charset="0"/>
                        <a:ea typeface="Calibri" panose="020F0502020204030204" pitchFamily="34" charset="0"/>
                        <a:cs typeface="Times New Roman" panose="02020603050405020304" pitchFamily="18" charset="0"/>
                      </a:endParaRPr>
                    </a:p>
                  </a:txBody>
                  <a:tcPr marL="55368" marR="553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1248701"/>
                  </a:ext>
                </a:extLst>
              </a:tr>
              <a:tr h="359477">
                <a:tc>
                  <a:txBody>
                    <a:bodyPr/>
                    <a:lstStyle/>
                    <a:p>
                      <a:pPr algn="ctr">
                        <a:lnSpc>
                          <a:spcPct val="107000"/>
                        </a:lnSpc>
                        <a:spcAft>
                          <a:spcPts val="0"/>
                        </a:spcAft>
                      </a:pPr>
                      <a:r>
                        <a:rPr lang="lt-LT" sz="1000" b="1">
                          <a:effectLst/>
                          <a:latin typeface="Times New Roman" panose="02020603050405020304" pitchFamily="18" charset="0"/>
                          <a:ea typeface="Times New Roman" panose="02020603050405020304" pitchFamily="18" charset="0"/>
                          <a:cs typeface="Times New Roman" panose="02020603050405020304" pitchFamily="18" charset="0"/>
                        </a:rPr>
                        <a:t>Parengimo data</a:t>
                      </a:r>
                      <a:endParaRPr lang="lt-LT" sz="900">
                        <a:effectLst/>
                        <a:latin typeface="Calibri" panose="020F0502020204030204" pitchFamily="34" charset="0"/>
                        <a:ea typeface="Calibri" panose="020F0502020204030204" pitchFamily="34" charset="0"/>
                        <a:cs typeface="Times New Roman" panose="02020603050405020304" pitchFamily="18" charset="0"/>
                      </a:endParaRPr>
                    </a:p>
                  </a:txBody>
                  <a:tcPr marL="55368" marR="553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lt-LT"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2021 m.</a:t>
                      </a:r>
                      <a:endParaRPr lang="lt-LT" sz="9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lt-LT" sz="1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lt-LT"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368" marR="553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75118455"/>
                  </a:ext>
                </a:extLst>
              </a:tr>
            </a:tbl>
          </a:graphicData>
        </a:graphic>
      </p:graphicFrame>
    </p:spTree>
    <p:extLst>
      <p:ext uri="{BB962C8B-B14F-4D97-AF65-F5344CB8AC3E}">
        <p14:creationId xmlns:p14="http://schemas.microsoft.com/office/powerpoint/2010/main" val="195159309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838200" y="470263"/>
            <a:ext cx="10515600" cy="1220425"/>
          </a:xfrm>
        </p:spPr>
        <p:txBody>
          <a:bodyPr>
            <a:normAutofit/>
          </a:bodyPr>
          <a:lstStyle/>
          <a:p>
            <a:pPr algn="ctr"/>
            <a:r>
              <a:rPr lang="lt-LT" dirty="0" smtClean="0"/>
              <a:t>Inga </a:t>
            </a:r>
            <a:r>
              <a:rPr lang="lt-LT" dirty="0" err="1" smtClean="0"/>
              <a:t>Miniauskienė</a:t>
            </a:r>
            <a:r>
              <a:rPr lang="lt-LT" dirty="0" smtClean="0"/>
              <a:t/>
            </a:r>
            <a:br>
              <a:rPr lang="lt-LT" dirty="0" smtClean="0"/>
            </a:br>
            <a:r>
              <a:rPr lang="lt-LT" dirty="0" smtClean="0"/>
              <a:t>,,ŽAIDŽIU IR MOKAUSI“</a:t>
            </a:r>
            <a:endParaRPr lang="lt-LT" dirty="0"/>
          </a:p>
        </p:txBody>
      </p:sp>
      <p:pic>
        <p:nvPicPr>
          <p:cNvPr id="29698" name="Picture 2" descr="https://musudarzelis.lt/uploads/mazGint/messages/2021-01-28_21.34_20210128_213124.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916577" y="1851751"/>
            <a:ext cx="4351338" cy="435133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Lentelė 3"/>
          <p:cNvGraphicFramePr>
            <a:graphicFrameLocks noGrp="1"/>
          </p:cNvGraphicFramePr>
          <p:nvPr>
            <p:extLst>
              <p:ext uri="{D42A27DB-BD31-4B8C-83A1-F6EECF244321}">
                <p14:modId xmlns:p14="http://schemas.microsoft.com/office/powerpoint/2010/main" val="3171865918"/>
              </p:ext>
            </p:extLst>
          </p:nvPr>
        </p:nvGraphicFramePr>
        <p:xfrm>
          <a:off x="5529943" y="1851751"/>
          <a:ext cx="5823857" cy="4351339"/>
        </p:xfrm>
        <a:graphic>
          <a:graphicData uri="http://schemas.openxmlformats.org/drawingml/2006/table">
            <a:tbl>
              <a:tblPr/>
              <a:tblGrid>
                <a:gridCol w="1820913">
                  <a:extLst>
                    <a:ext uri="{9D8B030D-6E8A-4147-A177-3AD203B41FA5}">
                      <a16:colId xmlns:a16="http://schemas.microsoft.com/office/drawing/2014/main" val="4055392278"/>
                    </a:ext>
                  </a:extLst>
                </a:gridCol>
                <a:gridCol w="4002944">
                  <a:extLst>
                    <a:ext uri="{9D8B030D-6E8A-4147-A177-3AD203B41FA5}">
                      <a16:colId xmlns:a16="http://schemas.microsoft.com/office/drawing/2014/main" val="1800189163"/>
                    </a:ext>
                  </a:extLst>
                </a:gridCol>
              </a:tblGrid>
              <a:tr h="197788">
                <a:tc>
                  <a:txBody>
                    <a:bodyPr/>
                    <a:lstStyle/>
                    <a:p>
                      <a:pPr algn="ctr">
                        <a:spcAft>
                          <a:spcPts val="0"/>
                        </a:spcAft>
                      </a:pPr>
                      <a:r>
                        <a:rPr lang="lt-LT" sz="1100" b="1" dirty="0">
                          <a:effectLst/>
                          <a:latin typeface="Times New Roman" panose="02020603050405020304" pitchFamily="18" charset="0"/>
                          <a:ea typeface="Times New Roman" panose="02020603050405020304" pitchFamily="18" charset="0"/>
                        </a:rPr>
                        <a:t>Pavadinimas</a:t>
                      </a:r>
                      <a:endParaRPr lang="lt-LT" sz="900" dirty="0">
                        <a:effectLst/>
                        <a:latin typeface="Times New Roman" panose="02020603050405020304" pitchFamily="18" charset="0"/>
                        <a:ea typeface="Times New Roman" panose="02020603050405020304" pitchFamily="18" charset="0"/>
                      </a:endParaRPr>
                    </a:p>
                  </a:txBody>
                  <a:tcPr marL="52449" marR="52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100">
                          <a:effectLst/>
                          <a:latin typeface="Times New Roman" panose="02020603050405020304" pitchFamily="18" charset="0"/>
                          <a:ea typeface="Times New Roman" panose="02020603050405020304" pitchFamily="18" charset="0"/>
                        </a:rPr>
                        <a:t>„Žaidžiu ir mokausi“</a:t>
                      </a:r>
                      <a:endParaRPr lang="lt-LT" sz="900">
                        <a:effectLst/>
                        <a:latin typeface="Times New Roman" panose="02020603050405020304" pitchFamily="18" charset="0"/>
                        <a:ea typeface="Times New Roman" panose="02020603050405020304" pitchFamily="18" charset="0"/>
                      </a:endParaRPr>
                    </a:p>
                  </a:txBody>
                  <a:tcPr marL="52449" marR="52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67195711"/>
                  </a:ext>
                </a:extLst>
              </a:tr>
              <a:tr h="197788">
                <a:tc>
                  <a:txBody>
                    <a:bodyPr/>
                    <a:lstStyle/>
                    <a:p>
                      <a:pPr algn="ctr">
                        <a:spcAft>
                          <a:spcPts val="0"/>
                        </a:spcAft>
                      </a:pPr>
                      <a:r>
                        <a:rPr lang="lt-LT" sz="1100" b="1" dirty="0">
                          <a:effectLst/>
                          <a:latin typeface="Times New Roman" panose="02020603050405020304" pitchFamily="18" charset="0"/>
                          <a:ea typeface="Times New Roman" panose="02020603050405020304" pitchFamily="18" charset="0"/>
                        </a:rPr>
                        <a:t>Dalykas, amžius</a:t>
                      </a:r>
                      <a:endParaRPr lang="lt-LT" sz="900" dirty="0">
                        <a:effectLst/>
                        <a:latin typeface="Times New Roman" panose="02020603050405020304" pitchFamily="18" charset="0"/>
                        <a:ea typeface="Times New Roman" panose="02020603050405020304" pitchFamily="18" charset="0"/>
                      </a:endParaRPr>
                    </a:p>
                  </a:txBody>
                  <a:tcPr marL="52449" marR="52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100">
                          <a:effectLst/>
                          <a:latin typeface="Times New Roman" panose="02020603050405020304" pitchFamily="18" charset="0"/>
                          <a:ea typeface="Times New Roman" panose="02020603050405020304" pitchFamily="18" charset="0"/>
                        </a:rPr>
                        <a:t>Ikimokyklinis ir priešmokyklinis ugdymas, </a:t>
                      </a:r>
                      <a:r>
                        <a:rPr lang="nb-NO" sz="1100">
                          <a:effectLst/>
                          <a:latin typeface="Times New Roman" panose="02020603050405020304" pitchFamily="18" charset="0"/>
                          <a:ea typeface="Times New Roman" panose="02020603050405020304" pitchFamily="18" charset="0"/>
                        </a:rPr>
                        <a:t>3</a:t>
                      </a:r>
                      <a:r>
                        <a:rPr lang="lt-LT" sz="1100">
                          <a:effectLst/>
                          <a:latin typeface="Times New Roman" panose="02020603050405020304" pitchFamily="18" charset="0"/>
                          <a:ea typeface="Times New Roman" panose="02020603050405020304" pitchFamily="18" charset="0"/>
                        </a:rPr>
                        <a:t>-6 m.</a:t>
                      </a:r>
                      <a:endParaRPr lang="lt-LT" sz="900">
                        <a:effectLst/>
                        <a:latin typeface="Times New Roman" panose="02020603050405020304" pitchFamily="18" charset="0"/>
                        <a:ea typeface="Times New Roman" panose="02020603050405020304" pitchFamily="18" charset="0"/>
                      </a:endParaRPr>
                    </a:p>
                  </a:txBody>
                  <a:tcPr marL="52449" marR="52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21793064"/>
                  </a:ext>
                </a:extLst>
              </a:tr>
              <a:tr h="593365">
                <a:tc>
                  <a:txBody>
                    <a:bodyPr/>
                    <a:lstStyle/>
                    <a:p>
                      <a:pPr algn="ctr">
                        <a:spcAft>
                          <a:spcPts val="0"/>
                        </a:spcAft>
                      </a:pPr>
                      <a:r>
                        <a:rPr lang="lt-LT" sz="1100" b="1" dirty="0">
                          <a:effectLst/>
                          <a:latin typeface="Times New Roman" panose="02020603050405020304" pitchFamily="18" charset="0"/>
                          <a:ea typeface="Times New Roman" panose="02020603050405020304" pitchFamily="18" charset="0"/>
                        </a:rPr>
                        <a:t>Tikslas</a:t>
                      </a:r>
                      <a:endParaRPr lang="lt-LT" sz="900" dirty="0">
                        <a:effectLst/>
                        <a:latin typeface="Times New Roman" panose="02020603050405020304" pitchFamily="18" charset="0"/>
                        <a:ea typeface="Times New Roman" panose="02020603050405020304" pitchFamily="18" charset="0"/>
                      </a:endParaRPr>
                    </a:p>
                  </a:txBody>
                  <a:tcPr marL="52449" marR="52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100" dirty="0">
                          <a:effectLst/>
                          <a:latin typeface="Times New Roman" panose="02020603050405020304" pitchFamily="18" charset="0"/>
                          <a:ea typeface="Times New Roman" panose="02020603050405020304" pitchFamily="18" charset="0"/>
                        </a:rPr>
                        <a:t>Atsižvelgiant į vaikų prigimtines galias, jų individualią patirtį, padėti ugdytis smalsumą, loginį mąstymą, kūrybingumą jų sėkmingam ugdymui(</a:t>
                      </a:r>
                      <a:r>
                        <a:rPr lang="lt-LT" sz="1100" dirty="0" err="1">
                          <a:effectLst/>
                          <a:latin typeface="Times New Roman" panose="02020603050405020304" pitchFamily="18" charset="0"/>
                          <a:ea typeface="Times New Roman" panose="02020603050405020304" pitchFamily="18" charset="0"/>
                        </a:rPr>
                        <a:t>si</a:t>
                      </a:r>
                      <a:r>
                        <a:rPr lang="lt-LT" sz="1100" dirty="0">
                          <a:effectLst/>
                          <a:latin typeface="Times New Roman" panose="02020603050405020304" pitchFamily="18" charset="0"/>
                          <a:ea typeface="Times New Roman" panose="02020603050405020304" pitchFamily="18" charset="0"/>
                        </a:rPr>
                        <a:t>).</a:t>
                      </a:r>
                      <a:endParaRPr lang="lt-LT" sz="900" dirty="0">
                        <a:effectLst/>
                        <a:latin typeface="Times New Roman" panose="02020603050405020304" pitchFamily="18" charset="0"/>
                        <a:ea typeface="Times New Roman" panose="02020603050405020304" pitchFamily="18" charset="0"/>
                      </a:endParaRPr>
                    </a:p>
                  </a:txBody>
                  <a:tcPr marL="52449" marR="52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558180"/>
                  </a:ext>
                </a:extLst>
              </a:tr>
              <a:tr h="2373457">
                <a:tc>
                  <a:txBody>
                    <a:bodyPr/>
                    <a:lstStyle/>
                    <a:p>
                      <a:pPr algn="ctr">
                        <a:spcAft>
                          <a:spcPts val="0"/>
                        </a:spcAft>
                      </a:pPr>
                      <a:r>
                        <a:rPr lang="lt-LT" sz="1100" b="1" dirty="0">
                          <a:effectLst/>
                          <a:latin typeface="Times New Roman" panose="02020603050405020304" pitchFamily="18" charset="0"/>
                          <a:ea typeface="Times New Roman" panose="02020603050405020304" pitchFamily="18" charset="0"/>
                        </a:rPr>
                        <a:t>Priemonės aprašymas</a:t>
                      </a:r>
                      <a:endParaRPr lang="lt-LT" sz="900" dirty="0">
                        <a:effectLst/>
                        <a:latin typeface="Times New Roman" panose="02020603050405020304" pitchFamily="18" charset="0"/>
                        <a:ea typeface="Times New Roman" panose="02020603050405020304" pitchFamily="18" charset="0"/>
                      </a:endParaRPr>
                    </a:p>
                  </a:txBody>
                  <a:tcPr marL="52449" marR="52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lt-LT" sz="1100" dirty="0">
                          <a:effectLst/>
                          <a:latin typeface="Times New Roman" panose="02020603050405020304" pitchFamily="18" charset="0"/>
                          <a:ea typeface="Times New Roman" panose="02020603050405020304" pitchFamily="18" charset="0"/>
                        </a:rPr>
                        <a:t>Ši priemonė lavina protinius sugebėjimus, loginį mąstymą, smulkiąją motoriką, lavina spalvų ir formų pažinimą, akies ir rankos koordinaciją. Vaikai įgyja supratimą apie daiktų paskirtį, mokosi suvokti priežasties–pasekmės ryšius, skirti berniuką ir mergaitę, susipažinti su pagrindinėmis kūno dalimis.</a:t>
                      </a:r>
                      <a:endParaRPr lang="lt-LT" sz="900" dirty="0">
                        <a:effectLst/>
                        <a:latin typeface="Times New Roman" panose="02020603050405020304" pitchFamily="18" charset="0"/>
                        <a:ea typeface="Times New Roman" panose="02020603050405020304" pitchFamily="18" charset="0"/>
                      </a:endParaRPr>
                    </a:p>
                    <a:p>
                      <a:pPr algn="just">
                        <a:spcAft>
                          <a:spcPts val="0"/>
                        </a:spcAft>
                      </a:pPr>
                      <a:r>
                        <a:rPr lang="lt-LT" sz="1100" dirty="0">
                          <a:effectLst/>
                          <a:latin typeface="Times New Roman" panose="02020603050405020304" pitchFamily="18" charset="0"/>
                          <a:ea typeface="Times New Roman" panose="02020603050405020304" pitchFamily="18" charset="0"/>
                        </a:rPr>
                        <a:t>Ši priemonė suteikia vaikui galimybę kontroliuoti savo elgesį, ugdo pasitikėjimą savimi, padeda sukaupti ir išlaikyti dėmesį, ugdo savarankiškumą, padeda patirti sėkmės džiaugsmą. Priemonė moko derinti giminę,  linksnį, sieti paveikslėlius su juose vaizduojamais konkrečiais veiksmais. Lavinamas gebėjimas rišliai pasakoti, tobulėja gebėjimas sieti žodį su konkrečiu daiktu, turtinamas vaikų žodynas.</a:t>
                      </a:r>
                      <a:endParaRPr lang="lt-LT" sz="900" dirty="0">
                        <a:effectLst/>
                        <a:latin typeface="Times New Roman" panose="02020603050405020304" pitchFamily="18" charset="0"/>
                        <a:ea typeface="Times New Roman" panose="02020603050405020304" pitchFamily="18" charset="0"/>
                      </a:endParaRPr>
                    </a:p>
                  </a:txBody>
                  <a:tcPr marL="52449" marR="52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93716478"/>
                  </a:ext>
                </a:extLst>
              </a:tr>
              <a:tr h="197788">
                <a:tc>
                  <a:txBody>
                    <a:bodyPr/>
                    <a:lstStyle/>
                    <a:p>
                      <a:pPr algn="ctr">
                        <a:spcAft>
                          <a:spcPts val="0"/>
                        </a:spcAft>
                      </a:pPr>
                      <a:r>
                        <a:rPr lang="lt-LT" sz="1100" b="1">
                          <a:effectLst/>
                          <a:latin typeface="Times New Roman" panose="02020603050405020304" pitchFamily="18" charset="0"/>
                          <a:ea typeface="Times New Roman" panose="02020603050405020304" pitchFamily="18" charset="0"/>
                        </a:rPr>
                        <a:t>Ugdomos kompetencijos</a:t>
                      </a:r>
                      <a:endParaRPr lang="lt-LT" sz="900">
                        <a:effectLst/>
                        <a:latin typeface="Times New Roman" panose="02020603050405020304" pitchFamily="18" charset="0"/>
                        <a:ea typeface="Times New Roman" panose="02020603050405020304" pitchFamily="18" charset="0"/>
                      </a:endParaRPr>
                    </a:p>
                  </a:txBody>
                  <a:tcPr marL="52449" marR="52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100" dirty="0">
                          <a:effectLst/>
                          <a:latin typeface="Times New Roman" panose="02020603050405020304" pitchFamily="18" charset="0"/>
                          <a:ea typeface="Times New Roman" panose="02020603050405020304" pitchFamily="18" charset="0"/>
                        </a:rPr>
                        <a:t>Pažinimo, meninė, socialinė, komunikavimo, sveikatos.</a:t>
                      </a:r>
                      <a:endParaRPr lang="lt-LT" sz="900" dirty="0">
                        <a:effectLst/>
                        <a:latin typeface="Times New Roman" panose="02020603050405020304" pitchFamily="18" charset="0"/>
                        <a:ea typeface="Times New Roman" panose="02020603050405020304" pitchFamily="18" charset="0"/>
                      </a:endParaRPr>
                    </a:p>
                  </a:txBody>
                  <a:tcPr marL="52449" marR="52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4355797"/>
                  </a:ext>
                </a:extLst>
              </a:tr>
              <a:tr h="593365">
                <a:tc>
                  <a:txBody>
                    <a:bodyPr/>
                    <a:lstStyle/>
                    <a:p>
                      <a:pPr algn="ctr">
                        <a:spcAft>
                          <a:spcPts val="0"/>
                        </a:spcAft>
                      </a:pPr>
                      <a:r>
                        <a:rPr lang="lt-LT" sz="1100" b="1">
                          <a:effectLst/>
                          <a:latin typeface="Times New Roman" panose="02020603050405020304" pitchFamily="18" charset="0"/>
                          <a:ea typeface="Times New Roman" panose="02020603050405020304" pitchFamily="18" charset="0"/>
                        </a:rPr>
                        <a:t>Autorius, </a:t>
                      </a:r>
                      <a:endParaRPr lang="lt-LT" sz="900">
                        <a:effectLst/>
                        <a:latin typeface="Times New Roman" panose="02020603050405020304" pitchFamily="18" charset="0"/>
                        <a:ea typeface="Times New Roman" panose="02020603050405020304" pitchFamily="18" charset="0"/>
                      </a:endParaRPr>
                    </a:p>
                    <a:p>
                      <a:pPr algn="ctr">
                        <a:spcAft>
                          <a:spcPts val="0"/>
                        </a:spcAft>
                      </a:pPr>
                      <a:r>
                        <a:rPr lang="lt-LT" sz="1100" b="1">
                          <a:effectLst/>
                          <a:latin typeface="Times New Roman" panose="02020603050405020304" pitchFamily="18" charset="0"/>
                          <a:ea typeface="Times New Roman" panose="02020603050405020304" pitchFamily="18" charset="0"/>
                        </a:rPr>
                        <a:t>pareigos, </a:t>
                      </a:r>
                      <a:endParaRPr lang="lt-LT" sz="900">
                        <a:effectLst/>
                        <a:latin typeface="Times New Roman" panose="02020603050405020304" pitchFamily="18" charset="0"/>
                        <a:ea typeface="Times New Roman" panose="02020603050405020304" pitchFamily="18" charset="0"/>
                      </a:endParaRPr>
                    </a:p>
                    <a:p>
                      <a:pPr algn="ctr">
                        <a:spcAft>
                          <a:spcPts val="0"/>
                        </a:spcAft>
                      </a:pPr>
                      <a:r>
                        <a:rPr lang="lt-LT" sz="1100" b="1">
                          <a:effectLst/>
                          <a:latin typeface="Times New Roman" panose="02020603050405020304" pitchFamily="18" charset="0"/>
                          <a:ea typeface="Times New Roman" panose="02020603050405020304" pitchFamily="18" charset="0"/>
                        </a:rPr>
                        <a:t>kvalifikacinė kategorija </a:t>
                      </a:r>
                      <a:endParaRPr lang="lt-LT" sz="900">
                        <a:effectLst/>
                        <a:latin typeface="Times New Roman" panose="02020603050405020304" pitchFamily="18" charset="0"/>
                        <a:ea typeface="Times New Roman" panose="02020603050405020304" pitchFamily="18" charset="0"/>
                      </a:endParaRPr>
                    </a:p>
                  </a:txBody>
                  <a:tcPr marL="52449" marR="52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100" dirty="0">
                          <a:effectLst/>
                          <a:latin typeface="Times New Roman" panose="02020603050405020304" pitchFamily="18" charset="0"/>
                          <a:ea typeface="Times New Roman" panose="02020603050405020304" pitchFamily="18" charset="0"/>
                        </a:rPr>
                        <a:t>Inga </a:t>
                      </a:r>
                      <a:r>
                        <a:rPr lang="lt-LT" sz="1100" dirty="0" err="1">
                          <a:effectLst/>
                          <a:latin typeface="Times New Roman" panose="02020603050405020304" pitchFamily="18" charset="0"/>
                          <a:ea typeface="Times New Roman" panose="02020603050405020304" pitchFamily="18" charset="0"/>
                        </a:rPr>
                        <a:t>Miniauskienė</a:t>
                      </a:r>
                      <a:endParaRPr lang="lt-LT" sz="900" dirty="0">
                        <a:effectLst/>
                        <a:latin typeface="Times New Roman" panose="02020603050405020304" pitchFamily="18" charset="0"/>
                        <a:ea typeface="Times New Roman" panose="02020603050405020304" pitchFamily="18" charset="0"/>
                      </a:endParaRPr>
                    </a:p>
                    <a:p>
                      <a:pPr algn="ctr">
                        <a:spcAft>
                          <a:spcPts val="0"/>
                        </a:spcAft>
                      </a:pPr>
                      <a:r>
                        <a:rPr lang="lt-LT" sz="1100" dirty="0">
                          <a:effectLst/>
                          <a:latin typeface="Times New Roman" panose="02020603050405020304" pitchFamily="18" charset="0"/>
                          <a:ea typeface="Times New Roman" panose="02020603050405020304" pitchFamily="18" charset="0"/>
                        </a:rPr>
                        <a:t>Ikimokyklinio ugdymo mokytoja</a:t>
                      </a:r>
                      <a:endParaRPr lang="lt-LT" sz="900" dirty="0">
                        <a:effectLst/>
                        <a:latin typeface="Times New Roman" panose="02020603050405020304" pitchFamily="18" charset="0"/>
                        <a:ea typeface="Times New Roman" panose="02020603050405020304" pitchFamily="18" charset="0"/>
                      </a:endParaRPr>
                    </a:p>
                    <a:p>
                      <a:pPr algn="ctr">
                        <a:spcAft>
                          <a:spcPts val="0"/>
                        </a:spcAft>
                      </a:pPr>
                      <a:r>
                        <a:rPr lang="lt-LT" sz="1100" dirty="0">
                          <a:effectLst/>
                          <a:latin typeface="Times New Roman" panose="02020603050405020304" pitchFamily="18" charset="0"/>
                          <a:ea typeface="Times New Roman" panose="02020603050405020304" pitchFamily="18" charset="0"/>
                        </a:rPr>
                        <a:t>Mokytoja </a:t>
                      </a:r>
                      <a:endParaRPr lang="lt-LT" sz="900" dirty="0">
                        <a:effectLst/>
                        <a:latin typeface="Times New Roman" panose="02020603050405020304" pitchFamily="18" charset="0"/>
                        <a:ea typeface="Times New Roman" panose="02020603050405020304" pitchFamily="18" charset="0"/>
                      </a:endParaRPr>
                    </a:p>
                  </a:txBody>
                  <a:tcPr marL="52449" marR="52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29059684"/>
                  </a:ext>
                </a:extLst>
              </a:tr>
              <a:tr h="197788">
                <a:tc>
                  <a:txBody>
                    <a:bodyPr/>
                    <a:lstStyle/>
                    <a:p>
                      <a:pPr algn="ctr">
                        <a:spcAft>
                          <a:spcPts val="0"/>
                        </a:spcAft>
                      </a:pPr>
                      <a:r>
                        <a:rPr lang="lt-LT" sz="1100" b="1" dirty="0">
                          <a:effectLst/>
                          <a:latin typeface="Times New Roman" panose="02020603050405020304" pitchFamily="18" charset="0"/>
                          <a:ea typeface="Times New Roman" panose="02020603050405020304" pitchFamily="18" charset="0"/>
                        </a:rPr>
                        <a:t>Parengimo data</a:t>
                      </a:r>
                      <a:endParaRPr lang="lt-LT" sz="900" dirty="0">
                        <a:effectLst/>
                        <a:latin typeface="Times New Roman" panose="02020603050405020304" pitchFamily="18" charset="0"/>
                        <a:ea typeface="Times New Roman" panose="02020603050405020304" pitchFamily="18" charset="0"/>
                      </a:endParaRPr>
                    </a:p>
                  </a:txBody>
                  <a:tcPr marL="52449" marR="52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100" dirty="0">
                          <a:effectLst/>
                          <a:latin typeface="Times New Roman" panose="02020603050405020304" pitchFamily="18" charset="0"/>
                          <a:ea typeface="Times New Roman" panose="02020603050405020304" pitchFamily="18" charset="0"/>
                        </a:rPr>
                        <a:t>2021m.</a:t>
                      </a:r>
                      <a:endParaRPr lang="lt-LT" sz="900" dirty="0">
                        <a:effectLst/>
                        <a:latin typeface="Times New Roman" panose="02020603050405020304" pitchFamily="18" charset="0"/>
                        <a:ea typeface="Times New Roman" panose="02020603050405020304" pitchFamily="18" charset="0"/>
                      </a:endParaRPr>
                    </a:p>
                  </a:txBody>
                  <a:tcPr marL="52449" marR="52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5510473"/>
                  </a:ext>
                </a:extLst>
              </a:tr>
            </a:tbl>
          </a:graphicData>
        </a:graphic>
      </p:graphicFrame>
    </p:spTree>
    <p:extLst>
      <p:ext uri="{BB962C8B-B14F-4D97-AF65-F5344CB8AC3E}">
        <p14:creationId xmlns:p14="http://schemas.microsoft.com/office/powerpoint/2010/main" val="1002224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323273" y="489527"/>
            <a:ext cx="11517745" cy="1246909"/>
          </a:xfrm>
        </p:spPr>
        <p:txBody>
          <a:bodyPr>
            <a:normAutofit/>
          </a:bodyPr>
          <a:lstStyle/>
          <a:p>
            <a:pPr algn="ctr"/>
            <a:r>
              <a:rPr lang="lt-LT" dirty="0" smtClean="0"/>
              <a:t>Simona </a:t>
            </a:r>
            <a:r>
              <a:rPr lang="lt-LT" dirty="0" err="1" smtClean="0"/>
              <a:t>Gedminė</a:t>
            </a:r>
            <a:r>
              <a:rPr lang="lt-LT" dirty="0" smtClean="0"/>
              <a:t/>
            </a:r>
            <a:br>
              <a:rPr lang="lt-LT" dirty="0" smtClean="0"/>
            </a:br>
            <a:r>
              <a:rPr lang="lt-LT" dirty="0" smtClean="0"/>
              <a:t>,,GEOMETRINĖS FIGŪROS“, ,,ŠUNIUKUI KAULIUKAS“</a:t>
            </a:r>
            <a:endParaRPr lang="lt-LT" dirty="0"/>
          </a:p>
        </p:txBody>
      </p:sp>
      <p:pic>
        <p:nvPicPr>
          <p:cNvPr id="3074" name="Picture 2" descr="https://musudarzelis.lt/uploads/mazGint/messages/2021-01-22_11.32_2021-01-22_11.00_IMG_20210122_104733.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rot="5400000">
            <a:off x="2956684" y="2111956"/>
            <a:ext cx="4606834" cy="4092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205167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684212" y="4900484"/>
            <a:ext cx="8534400" cy="1535150"/>
          </a:xfrm>
        </p:spPr>
        <p:txBody>
          <a:bodyPr/>
          <a:lstStyle/>
          <a:p>
            <a:pPr algn="ctr"/>
            <a:r>
              <a:rPr lang="lt-LT" dirty="0" smtClean="0"/>
              <a:t>METODINĖ KORTELĖ</a:t>
            </a:r>
            <a:endParaRPr lang="lt-LT" dirty="0"/>
          </a:p>
        </p:txBody>
      </p:sp>
      <p:graphicFrame>
        <p:nvGraphicFramePr>
          <p:cNvPr id="4" name="Turinio vietos rezervavimo ženklas 3"/>
          <p:cNvGraphicFramePr>
            <a:graphicFrameLocks noGrp="1"/>
          </p:cNvGraphicFramePr>
          <p:nvPr>
            <p:ph idx="1"/>
            <p:extLst>
              <p:ext uri="{D42A27DB-BD31-4B8C-83A1-F6EECF244321}">
                <p14:modId xmlns:p14="http://schemas.microsoft.com/office/powerpoint/2010/main" val="2169817193"/>
              </p:ext>
            </p:extLst>
          </p:nvPr>
        </p:nvGraphicFramePr>
        <p:xfrm>
          <a:off x="2133600" y="339633"/>
          <a:ext cx="7689670" cy="4560851"/>
        </p:xfrm>
        <a:graphic>
          <a:graphicData uri="http://schemas.openxmlformats.org/drawingml/2006/table">
            <a:tbl>
              <a:tblPr/>
              <a:tblGrid>
                <a:gridCol w="2404289">
                  <a:extLst>
                    <a:ext uri="{9D8B030D-6E8A-4147-A177-3AD203B41FA5}">
                      <a16:colId xmlns:a16="http://schemas.microsoft.com/office/drawing/2014/main" val="1895221318"/>
                    </a:ext>
                  </a:extLst>
                </a:gridCol>
                <a:gridCol w="5285381">
                  <a:extLst>
                    <a:ext uri="{9D8B030D-6E8A-4147-A177-3AD203B41FA5}">
                      <a16:colId xmlns:a16="http://schemas.microsoft.com/office/drawing/2014/main" val="3588521560"/>
                    </a:ext>
                  </a:extLst>
                </a:gridCol>
              </a:tblGrid>
              <a:tr h="437614">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Pavadinimas</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a:effectLst/>
                          <a:latin typeface="Times New Roman" panose="02020603050405020304" pitchFamily="18" charset="0"/>
                          <a:ea typeface="Times New Roman" panose="02020603050405020304" pitchFamily="18" charset="0"/>
                        </a:rPr>
                        <a:t>„Šuniukui kauliukas“</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27388680"/>
                  </a:ext>
                </a:extLst>
              </a:tr>
              <a:tr h="437614">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Dalykas, amžius</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a:effectLst/>
                          <a:latin typeface="Times New Roman" panose="02020603050405020304" pitchFamily="18" charset="0"/>
                          <a:ea typeface="Times New Roman" panose="02020603050405020304" pitchFamily="18" charset="0"/>
                        </a:rPr>
                        <a:t>Priešmokyklinis ugdymas 5-6 metai.</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96020208"/>
                  </a:ext>
                </a:extLst>
              </a:tr>
              <a:tr h="437614">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Tikslas</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a:effectLst/>
                          <a:latin typeface="Times New Roman" panose="02020603050405020304" pitchFamily="18" charset="0"/>
                          <a:ea typeface="Times New Roman" panose="02020603050405020304" pitchFamily="18" charset="0"/>
                        </a:rPr>
                        <a:t>Skaičių pažinimui ir įtvirtinimui.</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0742147"/>
                  </a:ext>
                </a:extLst>
              </a:tr>
              <a:tr h="1271013">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Priemonės aprašymas</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spcAft>
                          <a:spcPts val="0"/>
                        </a:spcAft>
                        <a:buFont typeface="Symbol" panose="05050102010706020507" pitchFamily="18" charset="2"/>
                        <a:buChar char=""/>
                      </a:pPr>
                      <a:r>
                        <a:rPr lang="lt-LT" sz="1400" dirty="0">
                          <a:effectLst/>
                          <a:latin typeface="Times New Roman" panose="02020603050405020304" pitchFamily="18" charset="0"/>
                          <a:ea typeface="Times New Roman" panose="02020603050405020304" pitchFamily="18" charset="0"/>
                        </a:rPr>
                        <a:t>Skatina domėtis skaičiais;</a:t>
                      </a:r>
                      <a:endParaRPr lang="lt-LT" sz="1200" dirty="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lt-LT" sz="1400" dirty="0">
                          <a:effectLst/>
                          <a:latin typeface="Times New Roman" panose="02020603050405020304" pitchFamily="18" charset="0"/>
                          <a:ea typeface="Times New Roman" panose="02020603050405020304" pitchFamily="18" charset="0"/>
                        </a:rPr>
                        <a:t>Skatina skaičių kopijavimą ir rašybą;</a:t>
                      </a:r>
                      <a:endParaRPr lang="lt-LT" sz="1200" dirty="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lt-LT" sz="1400" dirty="0">
                          <a:effectLst/>
                          <a:latin typeface="Times New Roman" panose="02020603050405020304" pitchFamily="18" charset="0"/>
                          <a:ea typeface="Times New Roman" panose="02020603050405020304" pitchFamily="18" charset="0"/>
                        </a:rPr>
                        <a:t>Mokosi sudėties ir atimties;</a:t>
                      </a:r>
                      <a:endParaRPr lang="lt-LT" sz="1200" dirty="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lt-LT" sz="1400" dirty="0">
                          <a:effectLst/>
                          <a:latin typeface="Times New Roman" panose="02020603050405020304" pitchFamily="18" charset="0"/>
                          <a:ea typeface="Times New Roman" panose="02020603050405020304" pitchFamily="18" charset="0"/>
                        </a:rPr>
                        <a:t>Mokosi spalvas jas grupuoja.</a:t>
                      </a:r>
                      <a:endParaRPr lang="lt-LT"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3997921"/>
                  </a:ext>
                </a:extLst>
              </a:tr>
              <a:tr h="508578">
                <a:tc>
                  <a:txBody>
                    <a:bodyPr/>
                    <a:lstStyle/>
                    <a:p>
                      <a:pPr algn="ctr">
                        <a:spcAft>
                          <a:spcPts val="0"/>
                        </a:spcAft>
                      </a:pPr>
                      <a:r>
                        <a:rPr lang="lt-LT" sz="1400" b="1" dirty="0">
                          <a:effectLst/>
                          <a:latin typeface="Times New Roman" panose="02020603050405020304" pitchFamily="18" charset="0"/>
                          <a:ea typeface="Times New Roman" panose="02020603050405020304" pitchFamily="18" charset="0"/>
                        </a:rPr>
                        <a:t>Ugdomos kompetencijos</a:t>
                      </a:r>
                      <a:endParaRPr lang="lt-LT"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a:effectLst/>
                          <a:latin typeface="Times New Roman" panose="02020603050405020304" pitchFamily="18" charset="0"/>
                          <a:ea typeface="Times New Roman" panose="02020603050405020304" pitchFamily="18" charset="0"/>
                        </a:rPr>
                        <a:t>Pažinimo, socialinė, komunikavimo, sveikatos.</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04521248"/>
                  </a:ext>
                </a:extLst>
              </a:tr>
              <a:tr h="1030804">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Autorius, </a:t>
                      </a:r>
                      <a:endParaRPr lang="lt-LT" sz="1200">
                        <a:effectLst/>
                        <a:latin typeface="Times New Roman" panose="02020603050405020304" pitchFamily="18" charset="0"/>
                        <a:ea typeface="Times New Roman" panose="02020603050405020304" pitchFamily="18" charset="0"/>
                      </a:endParaRPr>
                    </a:p>
                    <a:p>
                      <a:pPr algn="ctr">
                        <a:spcAft>
                          <a:spcPts val="0"/>
                        </a:spcAft>
                      </a:pPr>
                      <a:r>
                        <a:rPr lang="lt-LT" sz="1400" b="1">
                          <a:effectLst/>
                          <a:latin typeface="Times New Roman" panose="02020603050405020304" pitchFamily="18" charset="0"/>
                          <a:ea typeface="Times New Roman" panose="02020603050405020304" pitchFamily="18" charset="0"/>
                        </a:rPr>
                        <a:t>pareigos, </a:t>
                      </a:r>
                      <a:endParaRPr lang="lt-LT" sz="1200">
                        <a:effectLst/>
                        <a:latin typeface="Times New Roman" panose="02020603050405020304" pitchFamily="18" charset="0"/>
                        <a:ea typeface="Times New Roman" panose="02020603050405020304" pitchFamily="18" charset="0"/>
                      </a:endParaRPr>
                    </a:p>
                    <a:p>
                      <a:pPr algn="ctr">
                        <a:spcAft>
                          <a:spcPts val="0"/>
                        </a:spcAft>
                      </a:pPr>
                      <a:r>
                        <a:rPr lang="lt-LT" sz="1400" b="1">
                          <a:effectLst/>
                          <a:latin typeface="Times New Roman" panose="02020603050405020304" pitchFamily="18" charset="0"/>
                          <a:ea typeface="Times New Roman" panose="02020603050405020304" pitchFamily="18" charset="0"/>
                        </a:rPr>
                        <a:t>kvalifikacinė kategorija </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a:effectLst/>
                          <a:latin typeface="Times New Roman" panose="02020603050405020304" pitchFamily="18" charset="0"/>
                          <a:ea typeface="Times New Roman" panose="02020603050405020304" pitchFamily="18" charset="0"/>
                        </a:rPr>
                        <a:t>Simona Gedminė</a:t>
                      </a:r>
                      <a:endParaRPr lang="lt-LT" sz="1200">
                        <a:effectLst/>
                        <a:latin typeface="Times New Roman" panose="02020603050405020304" pitchFamily="18" charset="0"/>
                        <a:ea typeface="Times New Roman" panose="02020603050405020304" pitchFamily="18" charset="0"/>
                      </a:endParaRPr>
                    </a:p>
                    <a:p>
                      <a:pPr algn="ctr">
                        <a:spcAft>
                          <a:spcPts val="0"/>
                        </a:spcAft>
                      </a:pPr>
                      <a:r>
                        <a:rPr lang="lt-LT" sz="1400">
                          <a:effectLst/>
                          <a:latin typeface="Times New Roman" panose="02020603050405020304" pitchFamily="18" charset="0"/>
                          <a:ea typeface="Times New Roman" panose="02020603050405020304" pitchFamily="18" charset="0"/>
                        </a:rPr>
                        <a:t>Priešmokyklinio ugdymo mokytoja</a:t>
                      </a:r>
                      <a:endParaRPr lang="lt-LT" sz="1200">
                        <a:effectLst/>
                        <a:latin typeface="Times New Roman" panose="02020603050405020304" pitchFamily="18" charset="0"/>
                        <a:ea typeface="Times New Roman" panose="02020603050405020304" pitchFamily="18" charset="0"/>
                      </a:endParaRPr>
                    </a:p>
                    <a:p>
                      <a:pPr algn="ctr">
                        <a:spcAft>
                          <a:spcPts val="0"/>
                        </a:spcAft>
                      </a:pPr>
                      <a:r>
                        <a:rPr lang="lt-LT" sz="1400">
                          <a:effectLst/>
                          <a:latin typeface="Times New Roman" panose="02020603050405020304" pitchFamily="18" charset="0"/>
                          <a:ea typeface="Times New Roman" panose="02020603050405020304" pitchFamily="18" charset="0"/>
                        </a:rPr>
                        <a:t> </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88731760"/>
                  </a:ext>
                </a:extLst>
              </a:tr>
              <a:tr h="437614">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Parengimo data</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dirty="0">
                          <a:effectLst/>
                          <a:latin typeface="Times New Roman" panose="02020603050405020304" pitchFamily="18" charset="0"/>
                          <a:ea typeface="Times New Roman" panose="02020603050405020304" pitchFamily="18" charset="0"/>
                        </a:rPr>
                        <a:t>2017 m.</a:t>
                      </a:r>
                      <a:endParaRPr lang="lt-LT"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8319273"/>
                  </a:ext>
                </a:extLst>
              </a:tr>
            </a:tbl>
          </a:graphicData>
        </a:graphic>
      </p:graphicFrame>
    </p:spTree>
    <p:extLst>
      <p:ext uri="{BB962C8B-B14F-4D97-AF65-F5344CB8AC3E}">
        <p14:creationId xmlns:p14="http://schemas.microsoft.com/office/powerpoint/2010/main" val="36920201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avadinimas 6"/>
          <p:cNvSpPr>
            <a:spLocks noGrp="1"/>
          </p:cNvSpPr>
          <p:nvPr>
            <p:ph type="title"/>
          </p:nvPr>
        </p:nvSpPr>
        <p:spPr/>
        <p:txBody>
          <a:bodyPr>
            <a:noAutofit/>
          </a:bodyPr>
          <a:lstStyle/>
          <a:p>
            <a:pPr algn="ctr"/>
            <a:r>
              <a:rPr lang="lt-LT" sz="2800" dirty="0"/>
              <a:t/>
            </a:r>
            <a:br>
              <a:rPr lang="lt-LT" sz="2800" dirty="0"/>
            </a:br>
            <a:endParaRPr lang="lt-LT" sz="2800" dirty="0"/>
          </a:p>
        </p:txBody>
      </p:sp>
      <p:graphicFrame>
        <p:nvGraphicFramePr>
          <p:cNvPr id="9" name="Turinio vietos rezervavimo ženklas 8"/>
          <p:cNvGraphicFramePr>
            <a:graphicFrameLocks noGrp="1"/>
          </p:cNvGraphicFramePr>
          <p:nvPr>
            <p:ph type="pic" idx="1"/>
            <p:extLst>
              <p:ext uri="{D42A27DB-BD31-4B8C-83A1-F6EECF244321}">
                <p14:modId xmlns:p14="http://schemas.microsoft.com/office/powerpoint/2010/main" val="3643105575"/>
              </p:ext>
            </p:extLst>
          </p:nvPr>
        </p:nvGraphicFramePr>
        <p:xfrm>
          <a:off x="365760" y="174172"/>
          <a:ext cx="5347063" cy="6572060"/>
        </p:xfrm>
        <a:graphic>
          <a:graphicData uri="http://schemas.openxmlformats.org/drawingml/2006/table">
            <a:tbl>
              <a:tblPr firstRow="1" firstCol="1" bandRow="1">
                <a:tableStyleId>{5C22544A-7EE6-4342-B048-85BDC9FD1C3A}</a:tableStyleId>
              </a:tblPr>
              <a:tblGrid>
                <a:gridCol w="1892436">
                  <a:extLst>
                    <a:ext uri="{9D8B030D-6E8A-4147-A177-3AD203B41FA5}">
                      <a16:colId xmlns:a16="http://schemas.microsoft.com/office/drawing/2014/main" val="3892129511"/>
                    </a:ext>
                  </a:extLst>
                </a:gridCol>
                <a:gridCol w="3454627">
                  <a:extLst>
                    <a:ext uri="{9D8B030D-6E8A-4147-A177-3AD203B41FA5}">
                      <a16:colId xmlns:a16="http://schemas.microsoft.com/office/drawing/2014/main" val="2413722278"/>
                    </a:ext>
                  </a:extLst>
                </a:gridCol>
              </a:tblGrid>
              <a:tr h="164447">
                <a:tc>
                  <a:txBody>
                    <a:bodyPr/>
                    <a:lstStyle/>
                    <a:p>
                      <a:pPr algn="ctr">
                        <a:lnSpc>
                          <a:spcPct val="107000"/>
                        </a:lnSpc>
                        <a:spcAft>
                          <a:spcPts val="0"/>
                        </a:spcAft>
                      </a:pPr>
                      <a:r>
                        <a:rPr lang="lt-LT" sz="1100" dirty="0">
                          <a:effectLst/>
                        </a:rPr>
                        <a:t>Siūloma data:</a:t>
                      </a:r>
                      <a:endParaRPr lang="lt-L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3997" marR="13997" marT="0" marB="0"/>
                </a:tc>
                <a:tc>
                  <a:txBody>
                    <a:bodyPr/>
                    <a:lstStyle/>
                    <a:p>
                      <a:pPr algn="ctr">
                        <a:lnSpc>
                          <a:spcPct val="107000"/>
                        </a:lnSpc>
                        <a:spcAft>
                          <a:spcPts val="0"/>
                        </a:spcAft>
                      </a:pPr>
                      <a:r>
                        <a:rPr lang="lt-LT" sz="1100" dirty="0">
                          <a:effectLst/>
                        </a:rPr>
                        <a:t>Mokytojos vardas, pavardė</a:t>
                      </a:r>
                      <a:endParaRPr lang="lt-L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3997" marR="13997" marT="0" marB="0"/>
                </a:tc>
                <a:extLst>
                  <a:ext uri="{0D108BD9-81ED-4DB2-BD59-A6C34878D82A}">
                    <a16:rowId xmlns:a16="http://schemas.microsoft.com/office/drawing/2014/main" val="3160799967"/>
                  </a:ext>
                </a:extLst>
              </a:tr>
              <a:tr h="684991">
                <a:tc>
                  <a:txBody>
                    <a:bodyPr/>
                    <a:lstStyle/>
                    <a:p>
                      <a:pPr algn="ctr">
                        <a:lnSpc>
                          <a:spcPct val="107000"/>
                        </a:lnSpc>
                        <a:spcAft>
                          <a:spcPts val="0"/>
                        </a:spcAft>
                      </a:pPr>
                      <a:r>
                        <a:rPr lang="lt-LT" sz="1100" dirty="0">
                          <a:effectLst/>
                        </a:rPr>
                        <a:t> Vasario 9 d.</a:t>
                      </a:r>
                    </a:p>
                    <a:p>
                      <a:pPr algn="ctr">
                        <a:lnSpc>
                          <a:spcPct val="107000"/>
                        </a:lnSpc>
                        <a:spcAft>
                          <a:spcPts val="0"/>
                        </a:spcAft>
                      </a:pPr>
                      <a:r>
                        <a:rPr lang="lt-LT" sz="1100" dirty="0">
                          <a:effectLst/>
                        </a:rPr>
                        <a:t>(3 mokytojos)</a:t>
                      </a:r>
                      <a:endParaRPr lang="lt-L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3997" marR="13997" marT="0" marB="0"/>
                </a:tc>
                <a:tc>
                  <a:txBody>
                    <a:bodyPr/>
                    <a:lstStyle/>
                    <a:p>
                      <a:pPr marL="342900" lvl="0" indent="-342900">
                        <a:lnSpc>
                          <a:spcPct val="107000"/>
                        </a:lnSpc>
                        <a:spcAft>
                          <a:spcPts val="0"/>
                        </a:spcAft>
                        <a:buFont typeface="+mj-lt"/>
                        <a:buAutoNum type="arabicPeriod"/>
                      </a:pPr>
                      <a:r>
                        <a:rPr lang="lt-LT" sz="1100" dirty="0">
                          <a:effectLst/>
                        </a:rPr>
                        <a:t>Donata </a:t>
                      </a:r>
                      <a:r>
                        <a:rPr lang="lt-LT" sz="1100" dirty="0" err="1">
                          <a:effectLst/>
                        </a:rPr>
                        <a:t>Liauksminaitė</a:t>
                      </a:r>
                      <a:endParaRPr lang="lt-LT" sz="1100" dirty="0">
                        <a:effectLst/>
                      </a:endParaRPr>
                    </a:p>
                    <a:p>
                      <a:pPr marL="342900" lvl="0" indent="-342900">
                        <a:lnSpc>
                          <a:spcPct val="107000"/>
                        </a:lnSpc>
                        <a:spcAft>
                          <a:spcPts val="0"/>
                        </a:spcAft>
                        <a:buFont typeface="+mj-lt"/>
                        <a:buAutoNum type="arabicPeriod"/>
                      </a:pPr>
                      <a:r>
                        <a:rPr lang="lt-LT" sz="1100" dirty="0">
                          <a:effectLst/>
                        </a:rPr>
                        <a:t>Simona </a:t>
                      </a:r>
                      <a:r>
                        <a:rPr lang="lt-LT" sz="1100" dirty="0" err="1">
                          <a:effectLst/>
                        </a:rPr>
                        <a:t>Gedminė</a:t>
                      </a:r>
                      <a:endParaRPr lang="lt-LT" sz="1100" dirty="0">
                        <a:effectLst/>
                      </a:endParaRPr>
                    </a:p>
                    <a:p>
                      <a:pPr marL="342900" lvl="0" indent="-342900">
                        <a:lnSpc>
                          <a:spcPct val="107000"/>
                        </a:lnSpc>
                        <a:spcAft>
                          <a:spcPts val="0"/>
                        </a:spcAft>
                        <a:buFont typeface="+mj-lt"/>
                        <a:buAutoNum type="arabicPeriod"/>
                      </a:pPr>
                      <a:r>
                        <a:rPr lang="lt-LT" sz="1100" dirty="0">
                          <a:effectLst/>
                        </a:rPr>
                        <a:t>Virginija </a:t>
                      </a:r>
                      <a:r>
                        <a:rPr lang="lt-LT" sz="1100" dirty="0" err="1">
                          <a:effectLst/>
                        </a:rPr>
                        <a:t>Mačiukienė</a:t>
                      </a:r>
                      <a:endParaRPr lang="lt-LT" sz="1100" dirty="0">
                        <a:effectLst/>
                      </a:endParaRPr>
                    </a:p>
                    <a:p>
                      <a:pPr>
                        <a:lnSpc>
                          <a:spcPct val="107000"/>
                        </a:lnSpc>
                        <a:spcAft>
                          <a:spcPts val="0"/>
                        </a:spcAft>
                      </a:pPr>
                      <a:r>
                        <a:rPr lang="lt-LT" sz="1100" dirty="0">
                          <a:effectLst/>
                        </a:rPr>
                        <a:t> </a:t>
                      </a:r>
                      <a:endParaRPr lang="lt-L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3997" marR="13997" marT="0" marB="0"/>
                </a:tc>
                <a:extLst>
                  <a:ext uri="{0D108BD9-81ED-4DB2-BD59-A6C34878D82A}">
                    <a16:rowId xmlns:a16="http://schemas.microsoft.com/office/drawing/2014/main" val="2706208945"/>
                  </a:ext>
                </a:extLst>
              </a:tr>
              <a:tr h="684869">
                <a:tc>
                  <a:txBody>
                    <a:bodyPr/>
                    <a:lstStyle/>
                    <a:p>
                      <a:pPr algn="ctr">
                        <a:lnSpc>
                          <a:spcPct val="107000"/>
                        </a:lnSpc>
                        <a:spcAft>
                          <a:spcPts val="0"/>
                        </a:spcAft>
                      </a:pPr>
                      <a:r>
                        <a:rPr lang="lt-LT" sz="1100">
                          <a:effectLst/>
                        </a:rPr>
                        <a:t>Vasario 10 d. (susirinkimo metu </a:t>
                      </a:r>
                    </a:p>
                    <a:p>
                      <a:pPr algn="ctr">
                        <a:lnSpc>
                          <a:spcPct val="107000"/>
                        </a:lnSpc>
                        <a:spcAft>
                          <a:spcPts val="0"/>
                        </a:spcAft>
                      </a:pPr>
                      <a:r>
                        <a:rPr lang="lt-LT" sz="1100">
                          <a:effectLst/>
                        </a:rPr>
                        <a:t>1 mokytoja)</a:t>
                      </a:r>
                    </a:p>
                    <a:p>
                      <a:pPr algn="ctr">
                        <a:lnSpc>
                          <a:spcPct val="107000"/>
                        </a:lnSpc>
                        <a:spcAft>
                          <a:spcPts val="0"/>
                        </a:spcAft>
                      </a:pPr>
                      <a:r>
                        <a:rPr lang="lt-LT" sz="1100">
                          <a:effectLst/>
                        </a:rPr>
                        <a:t> </a:t>
                      </a:r>
                      <a:endParaRPr lang="lt-LT" sz="1100">
                        <a:effectLst/>
                        <a:latin typeface="Calibri" panose="020F0502020204030204" pitchFamily="34" charset="0"/>
                        <a:ea typeface="Calibri" panose="020F0502020204030204" pitchFamily="34" charset="0"/>
                        <a:cs typeface="Times New Roman" panose="02020603050405020304" pitchFamily="18" charset="0"/>
                      </a:endParaRPr>
                    </a:p>
                  </a:txBody>
                  <a:tcPr marL="13997" marR="13997" marT="0" marB="0"/>
                </a:tc>
                <a:tc>
                  <a:txBody>
                    <a:bodyPr/>
                    <a:lstStyle/>
                    <a:p>
                      <a:pPr marL="342900" lvl="0" indent="-342900">
                        <a:lnSpc>
                          <a:spcPct val="107000"/>
                        </a:lnSpc>
                        <a:spcAft>
                          <a:spcPts val="0"/>
                        </a:spcAft>
                        <a:buFont typeface="+mj-lt"/>
                        <a:buAutoNum type="arabicPeriod"/>
                      </a:pPr>
                      <a:r>
                        <a:rPr lang="lt-LT" sz="1100" dirty="0" err="1">
                          <a:effectLst/>
                        </a:rPr>
                        <a:t>Esmeralda</a:t>
                      </a:r>
                      <a:r>
                        <a:rPr lang="lt-LT" sz="1100" dirty="0">
                          <a:effectLst/>
                        </a:rPr>
                        <a:t> </a:t>
                      </a:r>
                      <a:r>
                        <a:rPr lang="lt-LT" sz="1100" dirty="0" err="1">
                          <a:effectLst/>
                        </a:rPr>
                        <a:t>Butaitė</a:t>
                      </a:r>
                      <a:endParaRPr lang="lt-L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3997" marR="13997" marT="0" marB="0"/>
                </a:tc>
                <a:extLst>
                  <a:ext uri="{0D108BD9-81ED-4DB2-BD59-A6C34878D82A}">
                    <a16:rowId xmlns:a16="http://schemas.microsoft.com/office/drawing/2014/main" val="1152634886"/>
                  </a:ext>
                </a:extLst>
              </a:tr>
              <a:tr h="684991">
                <a:tc>
                  <a:txBody>
                    <a:bodyPr/>
                    <a:lstStyle/>
                    <a:p>
                      <a:pPr algn="ctr">
                        <a:lnSpc>
                          <a:spcPct val="107000"/>
                        </a:lnSpc>
                        <a:spcAft>
                          <a:spcPts val="0"/>
                        </a:spcAft>
                      </a:pPr>
                      <a:r>
                        <a:rPr lang="lt-LT" sz="1100">
                          <a:effectLst/>
                        </a:rPr>
                        <a:t>Vasario 11 d. </a:t>
                      </a:r>
                    </a:p>
                    <a:p>
                      <a:pPr algn="ctr">
                        <a:lnSpc>
                          <a:spcPct val="107000"/>
                        </a:lnSpc>
                        <a:spcAft>
                          <a:spcPts val="0"/>
                        </a:spcAft>
                      </a:pPr>
                      <a:r>
                        <a:rPr lang="lt-LT" sz="1100">
                          <a:effectLst/>
                        </a:rPr>
                        <a:t>(3 mokytojos)</a:t>
                      </a:r>
                      <a:endParaRPr lang="lt-LT" sz="1100">
                        <a:effectLst/>
                        <a:latin typeface="Calibri" panose="020F0502020204030204" pitchFamily="34" charset="0"/>
                        <a:ea typeface="Calibri" panose="020F0502020204030204" pitchFamily="34" charset="0"/>
                        <a:cs typeface="Times New Roman" panose="02020603050405020304" pitchFamily="18" charset="0"/>
                      </a:endParaRPr>
                    </a:p>
                  </a:txBody>
                  <a:tcPr marL="13997" marR="13997" marT="0" marB="0"/>
                </a:tc>
                <a:tc>
                  <a:txBody>
                    <a:bodyPr/>
                    <a:lstStyle/>
                    <a:p>
                      <a:pPr marL="342900" lvl="0" indent="-342900">
                        <a:lnSpc>
                          <a:spcPct val="107000"/>
                        </a:lnSpc>
                        <a:spcAft>
                          <a:spcPts val="0"/>
                        </a:spcAft>
                        <a:buFont typeface="+mj-lt"/>
                        <a:buAutoNum type="arabicPeriod"/>
                      </a:pPr>
                      <a:r>
                        <a:rPr lang="lt-LT" sz="1100" dirty="0">
                          <a:effectLst/>
                        </a:rPr>
                        <a:t>Rita </a:t>
                      </a:r>
                      <a:r>
                        <a:rPr lang="lt-LT" sz="1100" dirty="0" err="1">
                          <a:effectLst/>
                        </a:rPr>
                        <a:t>Burlakovienė</a:t>
                      </a:r>
                      <a:endParaRPr lang="lt-LT" sz="1100" dirty="0">
                        <a:effectLst/>
                      </a:endParaRPr>
                    </a:p>
                    <a:p>
                      <a:pPr marL="342900" lvl="0" indent="-342900">
                        <a:lnSpc>
                          <a:spcPct val="107000"/>
                        </a:lnSpc>
                        <a:spcAft>
                          <a:spcPts val="0"/>
                        </a:spcAft>
                        <a:buFont typeface="+mj-lt"/>
                        <a:buAutoNum type="arabicPeriod"/>
                      </a:pPr>
                      <a:r>
                        <a:rPr lang="lt-LT" sz="1100" dirty="0">
                          <a:effectLst/>
                        </a:rPr>
                        <a:t>Danutė </a:t>
                      </a:r>
                      <a:r>
                        <a:rPr lang="lt-LT" sz="1100" dirty="0" err="1">
                          <a:effectLst/>
                        </a:rPr>
                        <a:t>Stankienė</a:t>
                      </a:r>
                      <a:endParaRPr lang="lt-LT" sz="1100" dirty="0">
                        <a:effectLst/>
                      </a:endParaRPr>
                    </a:p>
                    <a:p>
                      <a:pPr marL="342900" lvl="0" indent="-342900">
                        <a:lnSpc>
                          <a:spcPct val="107000"/>
                        </a:lnSpc>
                        <a:spcAft>
                          <a:spcPts val="0"/>
                        </a:spcAft>
                        <a:buFont typeface="+mj-lt"/>
                        <a:buAutoNum type="arabicPeriod"/>
                      </a:pPr>
                      <a:r>
                        <a:rPr lang="lt-LT" sz="1100" dirty="0">
                          <a:effectLst/>
                        </a:rPr>
                        <a:t>Regina </a:t>
                      </a:r>
                      <a:r>
                        <a:rPr lang="lt-LT" sz="1100" dirty="0" err="1">
                          <a:effectLst/>
                        </a:rPr>
                        <a:t>Mažirimienė</a:t>
                      </a:r>
                      <a:endParaRPr lang="lt-LT" sz="1100" dirty="0">
                        <a:effectLst/>
                      </a:endParaRPr>
                    </a:p>
                    <a:p>
                      <a:pPr marL="457200">
                        <a:lnSpc>
                          <a:spcPct val="107000"/>
                        </a:lnSpc>
                        <a:spcAft>
                          <a:spcPts val="0"/>
                        </a:spcAft>
                      </a:pPr>
                      <a:r>
                        <a:rPr lang="lt-LT" sz="1100" dirty="0">
                          <a:effectLst/>
                        </a:rPr>
                        <a:t> </a:t>
                      </a:r>
                      <a:endParaRPr lang="lt-L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3997" marR="13997" marT="0" marB="0"/>
                </a:tc>
                <a:extLst>
                  <a:ext uri="{0D108BD9-81ED-4DB2-BD59-A6C34878D82A}">
                    <a16:rowId xmlns:a16="http://schemas.microsoft.com/office/drawing/2014/main" val="2389886970"/>
                  </a:ext>
                </a:extLst>
              </a:tr>
              <a:tr h="684991">
                <a:tc>
                  <a:txBody>
                    <a:bodyPr/>
                    <a:lstStyle/>
                    <a:p>
                      <a:pPr algn="ctr">
                        <a:lnSpc>
                          <a:spcPct val="107000"/>
                        </a:lnSpc>
                        <a:spcAft>
                          <a:spcPts val="0"/>
                        </a:spcAft>
                      </a:pPr>
                      <a:r>
                        <a:rPr lang="lt-LT" sz="1100">
                          <a:effectLst/>
                        </a:rPr>
                        <a:t>Vasario 15 d.</a:t>
                      </a:r>
                    </a:p>
                    <a:p>
                      <a:pPr algn="ctr">
                        <a:lnSpc>
                          <a:spcPct val="107000"/>
                        </a:lnSpc>
                        <a:spcAft>
                          <a:spcPts val="0"/>
                        </a:spcAft>
                      </a:pPr>
                      <a:r>
                        <a:rPr lang="lt-LT" sz="1100">
                          <a:effectLst/>
                        </a:rPr>
                        <a:t>(3 mokytojos)</a:t>
                      </a:r>
                      <a:endParaRPr lang="lt-LT" sz="1100">
                        <a:effectLst/>
                        <a:latin typeface="Calibri" panose="020F0502020204030204" pitchFamily="34" charset="0"/>
                        <a:ea typeface="Calibri" panose="020F0502020204030204" pitchFamily="34" charset="0"/>
                        <a:cs typeface="Times New Roman" panose="02020603050405020304" pitchFamily="18" charset="0"/>
                      </a:endParaRPr>
                    </a:p>
                  </a:txBody>
                  <a:tcPr marL="13997" marR="13997" marT="0" marB="0"/>
                </a:tc>
                <a:tc>
                  <a:txBody>
                    <a:bodyPr/>
                    <a:lstStyle/>
                    <a:p>
                      <a:pPr marL="342900" lvl="0" indent="-342900">
                        <a:lnSpc>
                          <a:spcPct val="107000"/>
                        </a:lnSpc>
                        <a:spcAft>
                          <a:spcPts val="0"/>
                        </a:spcAft>
                        <a:buFont typeface="+mj-lt"/>
                        <a:buAutoNum type="arabicPeriod"/>
                      </a:pPr>
                      <a:r>
                        <a:rPr lang="lt-LT" sz="1100" dirty="0" err="1">
                          <a:effectLst/>
                        </a:rPr>
                        <a:t>Edvina</a:t>
                      </a:r>
                      <a:r>
                        <a:rPr lang="lt-LT" sz="1100" dirty="0">
                          <a:effectLst/>
                        </a:rPr>
                        <a:t> Antanavičiūtė</a:t>
                      </a:r>
                    </a:p>
                    <a:p>
                      <a:pPr marL="342900" lvl="0" indent="-342900">
                        <a:lnSpc>
                          <a:spcPct val="107000"/>
                        </a:lnSpc>
                        <a:spcAft>
                          <a:spcPts val="0"/>
                        </a:spcAft>
                        <a:buFont typeface="+mj-lt"/>
                        <a:buAutoNum type="arabicPeriod"/>
                      </a:pPr>
                      <a:r>
                        <a:rPr lang="lt-LT" sz="1100" dirty="0">
                          <a:effectLst/>
                        </a:rPr>
                        <a:t>Modesta </a:t>
                      </a:r>
                      <a:r>
                        <a:rPr lang="lt-LT" sz="1100" dirty="0" err="1">
                          <a:effectLst/>
                        </a:rPr>
                        <a:t>Zakalskytė</a:t>
                      </a:r>
                      <a:endParaRPr lang="lt-LT" sz="1100" dirty="0">
                        <a:effectLst/>
                      </a:endParaRPr>
                    </a:p>
                    <a:p>
                      <a:pPr marL="342900" lvl="0" indent="-342900">
                        <a:lnSpc>
                          <a:spcPct val="107000"/>
                        </a:lnSpc>
                        <a:spcAft>
                          <a:spcPts val="0"/>
                        </a:spcAft>
                        <a:buFont typeface="+mj-lt"/>
                        <a:buAutoNum type="arabicPeriod"/>
                      </a:pPr>
                      <a:r>
                        <a:rPr lang="lt-LT" sz="1100" dirty="0">
                          <a:effectLst/>
                        </a:rPr>
                        <a:t>Roma </a:t>
                      </a:r>
                      <a:r>
                        <a:rPr lang="lt-LT" sz="1100" dirty="0" err="1">
                          <a:effectLst/>
                        </a:rPr>
                        <a:t>Skirmontienė</a:t>
                      </a:r>
                      <a:endParaRPr lang="lt-LT" sz="1100" dirty="0">
                        <a:effectLst/>
                      </a:endParaRPr>
                    </a:p>
                    <a:p>
                      <a:pPr marL="457200">
                        <a:lnSpc>
                          <a:spcPct val="107000"/>
                        </a:lnSpc>
                        <a:spcAft>
                          <a:spcPts val="0"/>
                        </a:spcAft>
                      </a:pPr>
                      <a:r>
                        <a:rPr lang="lt-LT" sz="1100" dirty="0">
                          <a:effectLst/>
                        </a:rPr>
                        <a:t> </a:t>
                      </a:r>
                      <a:endParaRPr lang="lt-L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3997" marR="13997" marT="0" marB="0"/>
                </a:tc>
                <a:extLst>
                  <a:ext uri="{0D108BD9-81ED-4DB2-BD59-A6C34878D82A}">
                    <a16:rowId xmlns:a16="http://schemas.microsoft.com/office/drawing/2014/main" val="4256975531"/>
                  </a:ext>
                </a:extLst>
              </a:tr>
              <a:tr h="684869">
                <a:tc>
                  <a:txBody>
                    <a:bodyPr/>
                    <a:lstStyle/>
                    <a:p>
                      <a:pPr algn="ctr">
                        <a:lnSpc>
                          <a:spcPct val="107000"/>
                        </a:lnSpc>
                        <a:spcAft>
                          <a:spcPts val="0"/>
                        </a:spcAft>
                      </a:pPr>
                      <a:r>
                        <a:rPr lang="lt-LT" sz="1100" dirty="0">
                          <a:effectLst/>
                        </a:rPr>
                        <a:t>Vasario 17 d. </a:t>
                      </a:r>
                    </a:p>
                    <a:p>
                      <a:pPr algn="ctr">
                        <a:lnSpc>
                          <a:spcPct val="107000"/>
                        </a:lnSpc>
                        <a:spcAft>
                          <a:spcPts val="0"/>
                        </a:spcAft>
                      </a:pPr>
                      <a:r>
                        <a:rPr lang="lt-LT" sz="1100" dirty="0">
                          <a:effectLst/>
                        </a:rPr>
                        <a:t>(susirinkimo metu </a:t>
                      </a:r>
                    </a:p>
                    <a:p>
                      <a:pPr algn="ctr">
                        <a:lnSpc>
                          <a:spcPct val="107000"/>
                        </a:lnSpc>
                        <a:spcAft>
                          <a:spcPts val="0"/>
                        </a:spcAft>
                      </a:pPr>
                      <a:r>
                        <a:rPr lang="lt-LT" sz="1100" dirty="0">
                          <a:effectLst/>
                        </a:rPr>
                        <a:t>1 mokytoja)</a:t>
                      </a:r>
                    </a:p>
                    <a:p>
                      <a:pPr algn="ctr">
                        <a:lnSpc>
                          <a:spcPct val="107000"/>
                        </a:lnSpc>
                        <a:spcAft>
                          <a:spcPts val="0"/>
                        </a:spcAft>
                      </a:pPr>
                      <a:r>
                        <a:rPr lang="lt-LT" sz="1100" dirty="0">
                          <a:effectLst/>
                        </a:rPr>
                        <a:t> </a:t>
                      </a:r>
                      <a:endParaRPr lang="lt-L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3997" marR="13997" marT="0" marB="0"/>
                </a:tc>
                <a:tc>
                  <a:txBody>
                    <a:bodyPr/>
                    <a:lstStyle/>
                    <a:p>
                      <a:pPr marL="342900" lvl="0" indent="-342900">
                        <a:lnSpc>
                          <a:spcPct val="107000"/>
                        </a:lnSpc>
                        <a:spcAft>
                          <a:spcPts val="0"/>
                        </a:spcAft>
                        <a:buFont typeface="+mj-lt"/>
                        <a:buAutoNum type="arabicPeriod"/>
                      </a:pPr>
                      <a:r>
                        <a:rPr lang="lt-LT" sz="1100" dirty="0">
                          <a:effectLst/>
                        </a:rPr>
                        <a:t>Audronė </a:t>
                      </a:r>
                      <a:r>
                        <a:rPr lang="lt-LT" sz="1100" dirty="0" err="1">
                          <a:effectLst/>
                        </a:rPr>
                        <a:t>Šimkuvienė</a:t>
                      </a:r>
                      <a:endParaRPr lang="lt-LT" sz="1100" dirty="0">
                        <a:effectLst/>
                      </a:endParaRPr>
                    </a:p>
                    <a:p>
                      <a:pPr marL="457200">
                        <a:lnSpc>
                          <a:spcPct val="107000"/>
                        </a:lnSpc>
                        <a:spcAft>
                          <a:spcPts val="0"/>
                        </a:spcAft>
                      </a:pPr>
                      <a:r>
                        <a:rPr lang="lt-LT" sz="1100" dirty="0">
                          <a:effectLst/>
                        </a:rPr>
                        <a:t> </a:t>
                      </a:r>
                      <a:endParaRPr lang="lt-L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3997" marR="13997" marT="0" marB="0"/>
                </a:tc>
                <a:extLst>
                  <a:ext uri="{0D108BD9-81ED-4DB2-BD59-A6C34878D82A}">
                    <a16:rowId xmlns:a16="http://schemas.microsoft.com/office/drawing/2014/main" val="3520525103"/>
                  </a:ext>
                </a:extLst>
              </a:tr>
              <a:tr h="697200">
                <a:tc>
                  <a:txBody>
                    <a:bodyPr/>
                    <a:lstStyle/>
                    <a:p>
                      <a:pPr algn="ctr">
                        <a:lnSpc>
                          <a:spcPct val="107000"/>
                        </a:lnSpc>
                        <a:spcAft>
                          <a:spcPts val="0"/>
                        </a:spcAft>
                      </a:pPr>
                      <a:r>
                        <a:rPr lang="lt-LT" sz="1100" dirty="0">
                          <a:effectLst/>
                        </a:rPr>
                        <a:t>Vasario 18 d.</a:t>
                      </a:r>
                    </a:p>
                    <a:p>
                      <a:pPr algn="ctr">
                        <a:lnSpc>
                          <a:spcPct val="107000"/>
                        </a:lnSpc>
                        <a:spcAft>
                          <a:spcPts val="0"/>
                        </a:spcAft>
                      </a:pPr>
                      <a:r>
                        <a:rPr lang="lt-LT" sz="1100" dirty="0">
                          <a:effectLst/>
                        </a:rPr>
                        <a:t>(3 mokytojos)</a:t>
                      </a:r>
                      <a:endParaRPr lang="lt-L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3997" marR="13997" marT="0" marB="0"/>
                </a:tc>
                <a:tc>
                  <a:txBody>
                    <a:bodyPr/>
                    <a:lstStyle/>
                    <a:p>
                      <a:pPr marL="342900" lvl="0" indent="-342900">
                        <a:lnSpc>
                          <a:spcPct val="107000"/>
                        </a:lnSpc>
                        <a:spcAft>
                          <a:spcPts val="0"/>
                        </a:spcAft>
                        <a:buFont typeface="+mj-lt"/>
                        <a:buAutoNum type="arabicPeriod"/>
                      </a:pPr>
                      <a:r>
                        <a:rPr lang="lt-LT" sz="1100" dirty="0">
                          <a:effectLst/>
                        </a:rPr>
                        <a:t>Jūratė </a:t>
                      </a:r>
                      <a:r>
                        <a:rPr lang="lt-LT" sz="1100" dirty="0" err="1">
                          <a:effectLst/>
                        </a:rPr>
                        <a:t>Stackevičiūtė</a:t>
                      </a:r>
                      <a:r>
                        <a:rPr lang="lt-LT" sz="1100" dirty="0">
                          <a:effectLst/>
                        </a:rPr>
                        <a:t> - </a:t>
                      </a:r>
                      <a:r>
                        <a:rPr lang="lt-LT" sz="1100" dirty="0" err="1">
                          <a:effectLst/>
                        </a:rPr>
                        <a:t>Bubinienė</a:t>
                      </a:r>
                      <a:endParaRPr lang="lt-LT" sz="1100" dirty="0">
                        <a:effectLst/>
                      </a:endParaRPr>
                    </a:p>
                    <a:p>
                      <a:pPr marL="342900" lvl="0" indent="-342900">
                        <a:lnSpc>
                          <a:spcPct val="107000"/>
                        </a:lnSpc>
                        <a:spcAft>
                          <a:spcPts val="0"/>
                        </a:spcAft>
                        <a:buFont typeface="+mj-lt"/>
                        <a:buAutoNum type="arabicPeriod"/>
                      </a:pPr>
                      <a:r>
                        <a:rPr lang="lt-LT" sz="1100" dirty="0">
                          <a:effectLst/>
                        </a:rPr>
                        <a:t>Dainora </a:t>
                      </a:r>
                      <a:r>
                        <a:rPr lang="lt-LT" sz="1100" dirty="0" err="1">
                          <a:effectLst/>
                        </a:rPr>
                        <a:t>Ružauskienė</a:t>
                      </a:r>
                      <a:endParaRPr lang="lt-LT" sz="1100" dirty="0">
                        <a:effectLst/>
                      </a:endParaRPr>
                    </a:p>
                    <a:p>
                      <a:pPr marL="342900" lvl="0" indent="-342900">
                        <a:lnSpc>
                          <a:spcPct val="107000"/>
                        </a:lnSpc>
                        <a:spcAft>
                          <a:spcPts val="0"/>
                        </a:spcAft>
                        <a:buFont typeface="+mj-lt"/>
                        <a:buAutoNum type="arabicPeriod"/>
                      </a:pPr>
                      <a:r>
                        <a:rPr lang="lt-LT" sz="1100" dirty="0">
                          <a:effectLst/>
                        </a:rPr>
                        <a:t>Inga </a:t>
                      </a:r>
                      <a:r>
                        <a:rPr lang="lt-LT" sz="1100" dirty="0" err="1">
                          <a:effectLst/>
                        </a:rPr>
                        <a:t>Miniauskienė</a:t>
                      </a:r>
                      <a:endParaRPr lang="lt-LT" sz="1100" dirty="0">
                        <a:effectLst/>
                      </a:endParaRPr>
                    </a:p>
                    <a:p>
                      <a:pPr marL="457200">
                        <a:lnSpc>
                          <a:spcPct val="107000"/>
                        </a:lnSpc>
                        <a:spcAft>
                          <a:spcPts val="0"/>
                        </a:spcAft>
                      </a:pPr>
                      <a:r>
                        <a:rPr lang="lt-LT" sz="1100" dirty="0">
                          <a:effectLst/>
                        </a:rPr>
                        <a:t> </a:t>
                      </a:r>
                      <a:endParaRPr lang="lt-L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3997" marR="13997" marT="0" marB="0"/>
                </a:tc>
                <a:extLst>
                  <a:ext uri="{0D108BD9-81ED-4DB2-BD59-A6C34878D82A}">
                    <a16:rowId xmlns:a16="http://schemas.microsoft.com/office/drawing/2014/main" val="4216786707"/>
                  </a:ext>
                </a:extLst>
              </a:tr>
              <a:tr h="684991">
                <a:tc>
                  <a:txBody>
                    <a:bodyPr/>
                    <a:lstStyle/>
                    <a:p>
                      <a:pPr algn="ctr">
                        <a:lnSpc>
                          <a:spcPct val="107000"/>
                        </a:lnSpc>
                        <a:spcAft>
                          <a:spcPts val="0"/>
                        </a:spcAft>
                      </a:pPr>
                      <a:r>
                        <a:rPr lang="lt-LT" sz="1100" dirty="0">
                          <a:effectLst/>
                        </a:rPr>
                        <a:t>Vasario 23 d.</a:t>
                      </a:r>
                    </a:p>
                    <a:p>
                      <a:pPr algn="ctr">
                        <a:lnSpc>
                          <a:spcPct val="107000"/>
                        </a:lnSpc>
                        <a:spcAft>
                          <a:spcPts val="0"/>
                        </a:spcAft>
                      </a:pPr>
                      <a:r>
                        <a:rPr lang="lt-LT" sz="1100" dirty="0">
                          <a:effectLst/>
                        </a:rPr>
                        <a:t>(3 mokytojos)</a:t>
                      </a:r>
                      <a:endParaRPr lang="lt-L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3997" marR="13997" marT="0" marB="0"/>
                </a:tc>
                <a:tc>
                  <a:txBody>
                    <a:bodyPr/>
                    <a:lstStyle/>
                    <a:p>
                      <a:pPr marL="342900" lvl="0" indent="-342900" algn="just">
                        <a:lnSpc>
                          <a:spcPct val="107000"/>
                        </a:lnSpc>
                        <a:spcAft>
                          <a:spcPts val="0"/>
                        </a:spcAft>
                        <a:buFont typeface="+mj-lt"/>
                        <a:buAutoNum type="arabicPeriod"/>
                      </a:pPr>
                      <a:r>
                        <a:rPr lang="lt-LT" sz="1100" dirty="0">
                          <a:effectLst/>
                        </a:rPr>
                        <a:t>Daiva </a:t>
                      </a:r>
                      <a:r>
                        <a:rPr lang="lt-LT" sz="1100" dirty="0" err="1">
                          <a:effectLst/>
                        </a:rPr>
                        <a:t>Juodeikienė</a:t>
                      </a:r>
                      <a:endParaRPr lang="lt-LT" sz="1100" dirty="0">
                        <a:effectLst/>
                      </a:endParaRPr>
                    </a:p>
                    <a:p>
                      <a:pPr marL="342900" lvl="0" indent="-342900" algn="just">
                        <a:lnSpc>
                          <a:spcPct val="107000"/>
                        </a:lnSpc>
                        <a:spcAft>
                          <a:spcPts val="0"/>
                        </a:spcAft>
                        <a:buFont typeface="+mj-lt"/>
                        <a:buAutoNum type="arabicPeriod"/>
                      </a:pPr>
                      <a:r>
                        <a:rPr lang="lt-LT" sz="1100" dirty="0">
                          <a:effectLst/>
                        </a:rPr>
                        <a:t>Sonata Kairienė</a:t>
                      </a:r>
                    </a:p>
                    <a:p>
                      <a:pPr marL="342900" lvl="0" indent="-342900" algn="just">
                        <a:lnSpc>
                          <a:spcPct val="107000"/>
                        </a:lnSpc>
                        <a:spcAft>
                          <a:spcPts val="0"/>
                        </a:spcAft>
                        <a:buFont typeface="+mj-lt"/>
                        <a:buAutoNum type="arabicPeriod"/>
                      </a:pPr>
                      <a:r>
                        <a:rPr lang="lt-LT" sz="1100" dirty="0" smtClean="0">
                          <a:effectLst/>
                        </a:rPr>
                        <a:t>Irma </a:t>
                      </a:r>
                      <a:r>
                        <a:rPr lang="lt-LT" sz="1100" dirty="0" err="1" smtClean="0">
                          <a:effectLst/>
                        </a:rPr>
                        <a:t>Kovalčiuk</a:t>
                      </a:r>
                      <a:endParaRPr lang="lt-LT" sz="1100" dirty="0">
                        <a:effectLst/>
                      </a:endParaRPr>
                    </a:p>
                    <a:p>
                      <a:pPr marL="457200" algn="just">
                        <a:lnSpc>
                          <a:spcPct val="107000"/>
                        </a:lnSpc>
                        <a:spcAft>
                          <a:spcPts val="0"/>
                        </a:spcAft>
                      </a:pPr>
                      <a:r>
                        <a:rPr lang="lt-LT" sz="1100" dirty="0">
                          <a:effectLst/>
                        </a:rPr>
                        <a:t> </a:t>
                      </a:r>
                      <a:endParaRPr lang="lt-L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3997" marR="13997" marT="0" marB="0"/>
                </a:tc>
                <a:extLst>
                  <a:ext uri="{0D108BD9-81ED-4DB2-BD59-A6C34878D82A}">
                    <a16:rowId xmlns:a16="http://schemas.microsoft.com/office/drawing/2014/main" val="4150972088"/>
                  </a:ext>
                </a:extLst>
              </a:tr>
              <a:tr h="684869">
                <a:tc>
                  <a:txBody>
                    <a:bodyPr/>
                    <a:lstStyle/>
                    <a:p>
                      <a:pPr algn="ctr">
                        <a:lnSpc>
                          <a:spcPct val="107000"/>
                        </a:lnSpc>
                        <a:spcAft>
                          <a:spcPts val="0"/>
                        </a:spcAft>
                      </a:pPr>
                      <a:r>
                        <a:rPr lang="lt-LT" sz="1100" dirty="0">
                          <a:effectLst/>
                        </a:rPr>
                        <a:t>Vasario 24 d.</a:t>
                      </a:r>
                    </a:p>
                    <a:p>
                      <a:pPr algn="ctr">
                        <a:lnSpc>
                          <a:spcPct val="107000"/>
                        </a:lnSpc>
                        <a:spcAft>
                          <a:spcPts val="0"/>
                        </a:spcAft>
                      </a:pPr>
                      <a:r>
                        <a:rPr lang="lt-LT" sz="1100" dirty="0">
                          <a:effectLst/>
                        </a:rPr>
                        <a:t>(susirinkimo metu</a:t>
                      </a:r>
                    </a:p>
                    <a:p>
                      <a:pPr algn="ctr">
                        <a:lnSpc>
                          <a:spcPct val="107000"/>
                        </a:lnSpc>
                        <a:spcAft>
                          <a:spcPts val="0"/>
                        </a:spcAft>
                      </a:pPr>
                      <a:r>
                        <a:rPr lang="lt-LT" sz="1100" dirty="0">
                          <a:effectLst/>
                        </a:rPr>
                        <a:t>1 mokytoja)</a:t>
                      </a:r>
                    </a:p>
                    <a:p>
                      <a:pPr algn="ctr">
                        <a:lnSpc>
                          <a:spcPct val="107000"/>
                        </a:lnSpc>
                        <a:spcAft>
                          <a:spcPts val="0"/>
                        </a:spcAft>
                      </a:pPr>
                      <a:r>
                        <a:rPr lang="lt-LT" sz="1100" dirty="0">
                          <a:effectLst/>
                        </a:rPr>
                        <a:t> </a:t>
                      </a:r>
                      <a:endParaRPr lang="lt-L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3997" marR="13997" marT="0" marB="0"/>
                </a:tc>
                <a:tc>
                  <a:txBody>
                    <a:bodyPr/>
                    <a:lstStyle/>
                    <a:p>
                      <a:pPr marL="342900" lvl="0" indent="-342900" algn="just">
                        <a:lnSpc>
                          <a:spcPct val="107000"/>
                        </a:lnSpc>
                        <a:spcAft>
                          <a:spcPts val="0"/>
                        </a:spcAft>
                        <a:buFont typeface="+mj-lt"/>
                        <a:buAutoNum type="arabicPeriod"/>
                      </a:pPr>
                      <a:r>
                        <a:rPr lang="lt-LT" sz="1100" dirty="0">
                          <a:effectLst/>
                        </a:rPr>
                        <a:t>Rūta Drungilienė</a:t>
                      </a:r>
                    </a:p>
                    <a:p>
                      <a:pPr marL="457200" algn="just">
                        <a:lnSpc>
                          <a:spcPct val="107000"/>
                        </a:lnSpc>
                        <a:spcAft>
                          <a:spcPts val="0"/>
                        </a:spcAft>
                      </a:pPr>
                      <a:r>
                        <a:rPr lang="lt-LT" sz="1100" dirty="0">
                          <a:effectLst/>
                        </a:rPr>
                        <a:t> </a:t>
                      </a:r>
                      <a:endParaRPr lang="lt-L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3997" marR="13997" marT="0" marB="0"/>
                </a:tc>
                <a:extLst>
                  <a:ext uri="{0D108BD9-81ED-4DB2-BD59-A6C34878D82A}">
                    <a16:rowId xmlns:a16="http://schemas.microsoft.com/office/drawing/2014/main" val="2630382977"/>
                  </a:ext>
                </a:extLst>
              </a:tr>
              <a:tr h="622663">
                <a:tc>
                  <a:txBody>
                    <a:bodyPr/>
                    <a:lstStyle/>
                    <a:p>
                      <a:pPr algn="ctr">
                        <a:lnSpc>
                          <a:spcPct val="107000"/>
                        </a:lnSpc>
                        <a:spcAft>
                          <a:spcPts val="0"/>
                        </a:spcAft>
                      </a:pPr>
                      <a:r>
                        <a:rPr lang="lt-LT" sz="1000" dirty="0">
                          <a:effectLst/>
                        </a:rPr>
                        <a:t>Vasario 25 d.</a:t>
                      </a:r>
                    </a:p>
                    <a:p>
                      <a:pPr algn="ctr">
                        <a:lnSpc>
                          <a:spcPct val="107000"/>
                        </a:lnSpc>
                        <a:spcAft>
                          <a:spcPts val="0"/>
                        </a:spcAft>
                      </a:pPr>
                      <a:r>
                        <a:rPr lang="lt-LT" sz="1000" dirty="0">
                          <a:effectLst/>
                        </a:rPr>
                        <a:t>(3 mokytojos)</a:t>
                      </a:r>
                      <a:endParaRPr lang="lt-L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3997" marR="13997" marT="0" marB="0"/>
                </a:tc>
                <a:tc>
                  <a:txBody>
                    <a:bodyPr/>
                    <a:lstStyle/>
                    <a:p>
                      <a:pPr marL="342900" lvl="0" indent="-342900" algn="just">
                        <a:lnSpc>
                          <a:spcPct val="107000"/>
                        </a:lnSpc>
                        <a:spcAft>
                          <a:spcPts val="0"/>
                        </a:spcAft>
                        <a:buFont typeface="+mj-lt"/>
                        <a:buAutoNum type="arabicPeriod"/>
                      </a:pPr>
                      <a:r>
                        <a:rPr lang="lt-LT" sz="1000" dirty="0">
                          <a:effectLst/>
                        </a:rPr>
                        <a:t> </a:t>
                      </a:r>
                    </a:p>
                    <a:p>
                      <a:pPr marL="342900" lvl="0" indent="-342900" algn="just">
                        <a:lnSpc>
                          <a:spcPct val="107000"/>
                        </a:lnSpc>
                        <a:spcAft>
                          <a:spcPts val="0"/>
                        </a:spcAft>
                        <a:buFont typeface="+mj-lt"/>
                        <a:buAutoNum type="arabicPeriod"/>
                      </a:pPr>
                      <a:r>
                        <a:rPr lang="lt-LT" sz="1000" dirty="0">
                          <a:effectLst/>
                        </a:rPr>
                        <a:t> </a:t>
                      </a:r>
                    </a:p>
                    <a:p>
                      <a:pPr marL="342900" lvl="0" indent="-342900" algn="just">
                        <a:lnSpc>
                          <a:spcPct val="107000"/>
                        </a:lnSpc>
                        <a:spcAft>
                          <a:spcPts val="0"/>
                        </a:spcAft>
                        <a:buFont typeface="+mj-lt"/>
                        <a:buAutoNum type="arabicPeriod"/>
                      </a:pPr>
                      <a:r>
                        <a:rPr lang="lt-LT" sz="1000" dirty="0">
                          <a:effectLst/>
                        </a:rPr>
                        <a:t> </a:t>
                      </a:r>
                    </a:p>
                    <a:p>
                      <a:pPr marL="457200" algn="just">
                        <a:lnSpc>
                          <a:spcPct val="107000"/>
                        </a:lnSpc>
                        <a:spcAft>
                          <a:spcPts val="0"/>
                        </a:spcAft>
                      </a:pPr>
                      <a:r>
                        <a:rPr lang="lt-LT" sz="1000" dirty="0">
                          <a:effectLst/>
                        </a:rPr>
                        <a:t> </a:t>
                      </a:r>
                      <a:endParaRPr lang="lt-L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3997" marR="13997" marT="0" marB="0"/>
                </a:tc>
                <a:extLst>
                  <a:ext uri="{0D108BD9-81ED-4DB2-BD59-A6C34878D82A}">
                    <a16:rowId xmlns:a16="http://schemas.microsoft.com/office/drawing/2014/main" val="3612813947"/>
                  </a:ext>
                </a:extLst>
              </a:tr>
            </a:tbl>
          </a:graphicData>
        </a:graphic>
      </p:graphicFrame>
      <p:sp>
        <p:nvSpPr>
          <p:cNvPr id="10" name="Teksto vietos rezervavimo ženklas 9"/>
          <p:cNvSpPr>
            <a:spLocks noGrp="1"/>
          </p:cNvSpPr>
          <p:nvPr>
            <p:ph type="body" sz="half" idx="2"/>
          </p:nvPr>
        </p:nvSpPr>
        <p:spPr>
          <a:xfrm>
            <a:off x="6270170" y="357052"/>
            <a:ext cx="5573487" cy="2351314"/>
          </a:xfrm>
        </p:spPr>
        <p:txBody>
          <a:bodyPr>
            <a:noAutofit/>
          </a:bodyPr>
          <a:lstStyle/>
          <a:p>
            <a:pPr algn="ctr"/>
            <a:r>
              <a:rPr lang="lt-LT" sz="2400" b="1" dirty="0">
                <a:solidFill>
                  <a:schemeClr val="tx1"/>
                </a:solidFill>
              </a:rPr>
              <a:t>Mažeikių lopšelis-darželis „Gintarėlis“</a:t>
            </a:r>
            <a:endParaRPr lang="lt-LT" sz="2400" dirty="0">
              <a:solidFill>
                <a:schemeClr val="tx1"/>
              </a:solidFill>
            </a:endParaRPr>
          </a:p>
          <a:p>
            <a:pPr algn="ctr"/>
            <a:r>
              <a:rPr lang="lt-LT" sz="2400" b="1" dirty="0">
                <a:solidFill>
                  <a:schemeClr val="tx1"/>
                </a:solidFill>
              </a:rPr>
              <a:t>Metodinių priemonių pristatymo grafikas mokytojoms</a:t>
            </a:r>
            <a:endParaRPr lang="lt-LT" sz="2400" dirty="0">
              <a:solidFill>
                <a:schemeClr val="tx1"/>
              </a:solidFill>
            </a:endParaRPr>
          </a:p>
          <a:p>
            <a:pPr algn="ctr"/>
            <a:r>
              <a:rPr lang="lt-LT" sz="2400" b="1" dirty="0">
                <a:solidFill>
                  <a:schemeClr val="tx1"/>
                </a:solidFill>
              </a:rPr>
              <a:t>2021 m. vasario 9---25 d.</a:t>
            </a:r>
            <a:endParaRPr lang="lt-LT" sz="2400" dirty="0">
              <a:solidFill>
                <a:schemeClr val="tx1"/>
              </a:solidFill>
            </a:endParaRPr>
          </a:p>
          <a:p>
            <a:pPr algn="ctr"/>
            <a:endParaRPr lang="lt-LT" sz="2400" dirty="0"/>
          </a:p>
        </p:txBody>
      </p:sp>
    </p:spTree>
    <p:extLst>
      <p:ext uri="{BB962C8B-B14F-4D97-AF65-F5344CB8AC3E}">
        <p14:creationId xmlns:p14="http://schemas.microsoft.com/office/powerpoint/2010/main" val="121645583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684212" y="4885508"/>
            <a:ext cx="8534400" cy="1576251"/>
          </a:xfrm>
        </p:spPr>
        <p:txBody>
          <a:bodyPr/>
          <a:lstStyle/>
          <a:p>
            <a:pPr algn="ctr"/>
            <a:r>
              <a:rPr lang="lt-LT" dirty="0" smtClean="0"/>
              <a:t>METODINĖ KORTELĖ</a:t>
            </a:r>
            <a:endParaRPr lang="lt-LT" dirty="0"/>
          </a:p>
        </p:txBody>
      </p:sp>
      <p:graphicFrame>
        <p:nvGraphicFramePr>
          <p:cNvPr id="4" name="Turinio vietos rezervavimo ženklas 3"/>
          <p:cNvGraphicFramePr>
            <a:graphicFrameLocks noGrp="1"/>
          </p:cNvGraphicFramePr>
          <p:nvPr>
            <p:ph idx="1"/>
            <p:extLst>
              <p:ext uri="{D42A27DB-BD31-4B8C-83A1-F6EECF244321}">
                <p14:modId xmlns:p14="http://schemas.microsoft.com/office/powerpoint/2010/main" val="3655962518"/>
              </p:ext>
            </p:extLst>
          </p:nvPr>
        </p:nvGraphicFramePr>
        <p:xfrm>
          <a:off x="1995055" y="339633"/>
          <a:ext cx="7871756" cy="4389124"/>
        </p:xfrm>
        <a:graphic>
          <a:graphicData uri="http://schemas.openxmlformats.org/drawingml/2006/table">
            <a:tbl>
              <a:tblPr/>
              <a:tblGrid>
                <a:gridCol w="2461223">
                  <a:extLst>
                    <a:ext uri="{9D8B030D-6E8A-4147-A177-3AD203B41FA5}">
                      <a16:colId xmlns:a16="http://schemas.microsoft.com/office/drawing/2014/main" val="4049357716"/>
                    </a:ext>
                  </a:extLst>
                </a:gridCol>
                <a:gridCol w="5410533">
                  <a:extLst>
                    <a:ext uri="{9D8B030D-6E8A-4147-A177-3AD203B41FA5}">
                      <a16:colId xmlns:a16="http://schemas.microsoft.com/office/drawing/2014/main" val="1092403231"/>
                    </a:ext>
                  </a:extLst>
                </a:gridCol>
              </a:tblGrid>
              <a:tr h="321949">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Pavadinimas</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a:effectLst/>
                          <a:latin typeface="Times New Roman" panose="02020603050405020304" pitchFamily="18" charset="0"/>
                          <a:ea typeface="Times New Roman" panose="02020603050405020304" pitchFamily="18" charset="0"/>
                        </a:rPr>
                        <a:t>„Geometrinės figūros“</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95291792"/>
                  </a:ext>
                </a:extLst>
              </a:tr>
              <a:tr h="321949">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Dalykas, amžius</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a:effectLst/>
                          <a:latin typeface="Times New Roman" panose="02020603050405020304" pitchFamily="18" charset="0"/>
                          <a:ea typeface="Times New Roman" panose="02020603050405020304" pitchFamily="18" charset="0"/>
                        </a:rPr>
                        <a:t>Priešmokyklinis ugdymas 5-6 metai.</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11518968"/>
                  </a:ext>
                </a:extLst>
              </a:tr>
              <a:tr h="321949">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Tikslas</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a:effectLst/>
                          <a:latin typeface="Times New Roman" panose="02020603050405020304" pitchFamily="18" charset="0"/>
                          <a:ea typeface="Times New Roman" panose="02020603050405020304" pitchFamily="18" charset="0"/>
                        </a:rPr>
                        <a:t>Geometrinių figūrų pažinimui ir įtvirtinimui. </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1514518"/>
                  </a:ext>
                </a:extLst>
              </a:tr>
              <a:tr h="1909019">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Priemonės aprašymas</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spcAft>
                          <a:spcPts val="0"/>
                        </a:spcAft>
                        <a:buFont typeface="Symbol" panose="05050102010706020507" pitchFamily="18" charset="2"/>
                        <a:buChar char=""/>
                      </a:pPr>
                      <a:r>
                        <a:rPr lang="lt-LT" sz="1400" dirty="0">
                          <a:effectLst/>
                          <a:latin typeface="Times New Roman" panose="02020603050405020304" pitchFamily="18" charset="0"/>
                          <a:ea typeface="Times New Roman" panose="02020603050405020304" pitchFamily="18" charset="0"/>
                        </a:rPr>
                        <a:t>Skatina domėtis geometrinėmis figūromis;</a:t>
                      </a:r>
                      <a:endParaRPr lang="lt-LT" sz="1200" dirty="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lt-LT" sz="1400" dirty="0">
                          <a:effectLst/>
                          <a:latin typeface="Times New Roman" panose="02020603050405020304" pitchFamily="18" charset="0"/>
                          <a:ea typeface="Times New Roman" panose="02020603050405020304" pitchFamily="18" charset="0"/>
                        </a:rPr>
                        <a:t>Skatina jų kopijavimą;</a:t>
                      </a:r>
                      <a:endParaRPr lang="lt-LT" sz="1200" dirty="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lt-LT" sz="1400" dirty="0">
                          <a:effectLst/>
                          <a:latin typeface="Times New Roman" panose="02020603050405020304" pitchFamily="18" charset="0"/>
                          <a:ea typeface="Times New Roman" panose="02020603050405020304" pitchFamily="18" charset="0"/>
                        </a:rPr>
                        <a:t>Mokosi grupuoti; </a:t>
                      </a:r>
                      <a:endParaRPr lang="lt-LT" sz="1200" dirty="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lt-LT" sz="1400" dirty="0">
                          <a:effectLst/>
                          <a:latin typeface="Times New Roman" panose="02020603050405020304" pitchFamily="18" charset="0"/>
                          <a:ea typeface="Times New Roman" panose="02020603050405020304" pitchFamily="18" charset="0"/>
                        </a:rPr>
                        <a:t>Skatina dėmesio sutelkimą, mąstymą;</a:t>
                      </a:r>
                      <a:endParaRPr lang="lt-LT" sz="1200" dirty="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lt-LT" sz="1400" dirty="0">
                          <a:effectLst/>
                          <a:latin typeface="Times New Roman" panose="02020603050405020304" pitchFamily="18" charset="0"/>
                          <a:ea typeface="Times New Roman" panose="02020603050405020304" pitchFamily="18" charset="0"/>
                        </a:rPr>
                        <a:t>Lavina kūrybiškumą;</a:t>
                      </a:r>
                      <a:endParaRPr lang="lt-LT" sz="1200" dirty="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lt-LT" sz="1400" dirty="0">
                          <a:effectLst/>
                          <a:latin typeface="Times New Roman" panose="02020603050405020304" pitchFamily="18" charset="0"/>
                          <a:ea typeface="Times New Roman" panose="02020603050405020304" pitchFamily="18" charset="0"/>
                        </a:rPr>
                        <a:t>Mokosi spalvas;</a:t>
                      </a:r>
                      <a:endParaRPr lang="lt-LT" sz="1200" dirty="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lt-LT" sz="1400" dirty="0">
                          <a:effectLst/>
                          <a:latin typeface="Times New Roman" panose="02020603050405020304" pitchFamily="18" charset="0"/>
                          <a:ea typeface="Times New Roman" panose="02020603050405020304" pitchFamily="18" charset="0"/>
                        </a:rPr>
                        <a:t>Mokosi raides, skaityti.</a:t>
                      </a:r>
                      <a:endParaRPr lang="lt-LT"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67316131"/>
                  </a:ext>
                </a:extLst>
              </a:tr>
              <a:tr h="374158">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Ugdomos kompetencijos</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a:effectLst/>
                          <a:latin typeface="Times New Roman" panose="02020603050405020304" pitchFamily="18" charset="0"/>
                          <a:ea typeface="Times New Roman" panose="02020603050405020304" pitchFamily="18" charset="0"/>
                        </a:rPr>
                        <a:t>Pažinimo,  socialinė, komunikavimo, sveikatos.</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4241265"/>
                  </a:ext>
                </a:extLst>
              </a:tr>
              <a:tr h="818151">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Autorius, </a:t>
                      </a:r>
                      <a:endParaRPr lang="lt-LT" sz="1200">
                        <a:effectLst/>
                        <a:latin typeface="Times New Roman" panose="02020603050405020304" pitchFamily="18" charset="0"/>
                        <a:ea typeface="Times New Roman" panose="02020603050405020304" pitchFamily="18" charset="0"/>
                      </a:endParaRPr>
                    </a:p>
                    <a:p>
                      <a:pPr algn="ctr">
                        <a:spcAft>
                          <a:spcPts val="0"/>
                        </a:spcAft>
                      </a:pPr>
                      <a:r>
                        <a:rPr lang="lt-LT" sz="1400" b="1">
                          <a:effectLst/>
                          <a:latin typeface="Times New Roman" panose="02020603050405020304" pitchFamily="18" charset="0"/>
                          <a:ea typeface="Times New Roman" panose="02020603050405020304" pitchFamily="18" charset="0"/>
                        </a:rPr>
                        <a:t>pareigos, </a:t>
                      </a:r>
                      <a:endParaRPr lang="lt-LT" sz="1200">
                        <a:effectLst/>
                        <a:latin typeface="Times New Roman" panose="02020603050405020304" pitchFamily="18" charset="0"/>
                        <a:ea typeface="Times New Roman" panose="02020603050405020304" pitchFamily="18" charset="0"/>
                      </a:endParaRPr>
                    </a:p>
                    <a:p>
                      <a:pPr algn="ctr">
                        <a:spcAft>
                          <a:spcPts val="0"/>
                        </a:spcAft>
                      </a:pPr>
                      <a:r>
                        <a:rPr lang="lt-LT" sz="1400" b="1">
                          <a:effectLst/>
                          <a:latin typeface="Times New Roman" panose="02020603050405020304" pitchFamily="18" charset="0"/>
                          <a:ea typeface="Times New Roman" panose="02020603050405020304" pitchFamily="18" charset="0"/>
                        </a:rPr>
                        <a:t>kvalifikacinė kategorija </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a:effectLst/>
                          <a:latin typeface="Times New Roman" panose="02020603050405020304" pitchFamily="18" charset="0"/>
                          <a:ea typeface="Times New Roman" panose="02020603050405020304" pitchFamily="18" charset="0"/>
                        </a:rPr>
                        <a:t>Simona Gedminė</a:t>
                      </a:r>
                      <a:endParaRPr lang="lt-LT" sz="1200">
                        <a:effectLst/>
                        <a:latin typeface="Times New Roman" panose="02020603050405020304" pitchFamily="18" charset="0"/>
                        <a:ea typeface="Times New Roman" panose="02020603050405020304" pitchFamily="18" charset="0"/>
                      </a:endParaRPr>
                    </a:p>
                    <a:p>
                      <a:pPr algn="ctr">
                        <a:spcAft>
                          <a:spcPts val="0"/>
                        </a:spcAft>
                      </a:pPr>
                      <a:r>
                        <a:rPr lang="lt-LT" sz="1400">
                          <a:effectLst/>
                          <a:latin typeface="Times New Roman" panose="02020603050405020304" pitchFamily="18" charset="0"/>
                          <a:ea typeface="Times New Roman" panose="02020603050405020304" pitchFamily="18" charset="0"/>
                        </a:rPr>
                        <a:t>Priešmokyklinio ugdymo mokytoja</a:t>
                      </a:r>
                      <a:endParaRPr lang="lt-LT" sz="1200">
                        <a:effectLst/>
                        <a:latin typeface="Times New Roman" panose="02020603050405020304" pitchFamily="18" charset="0"/>
                        <a:ea typeface="Times New Roman" panose="02020603050405020304" pitchFamily="18" charset="0"/>
                      </a:endParaRPr>
                    </a:p>
                    <a:p>
                      <a:pPr algn="ctr">
                        <a:spcAft>
                          <a:spcPts val="0"/>
                        </a:spcAft>
                      </a:pPr>
                      <a:r>
                        <a:rPr lang="lt-LT" sz="1400">
                          <a:effectLst/>
                          <a:latin typeface="Times New Roman" panose="02020603050405020304" pitchFamily="18" charset="0"/>
                          <a:ea typeface="Times New Roman" panose="02020603050405020304" pitchFamily="18" charset="0"/>
                        </a:rPr>
                        <a:t> </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842527"/>
                  </a:ext>
                </a:extLst>
              </a:tr>
              <a:tr h="321949">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Parengimo data</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dirty="0">
                          <a:effectLst/>
                          <a:latin typeface="Times New Roman" panose="02020603050405020304" pitchFamily="18" charset="0"/>
                          <a:ea typeface="Times New Roman" panose="02020603050405020304" pitchFamily="18" charset="0"/>
                        </a:rPr>
                        <a:t>2020 m.</a:t>
                      </a:r>
                      <a:endParaRPr lang="lt-LT"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17308411"/>
                  </a:ext>
                </a:extLst>
              </a:tr>
            </a:tbl>
          </a:graphicData>
        </a:graphic>
      </p:graphicFrame>
    </p:spTree>
    <p:extLst>
      <p:ext uri="{BB962C8B-B14F-4D97-AF65-F5344CB8AC3E}">
        <p14:creationId xmlns:p14="http://schemas.microsoft.com/office/powerpoint/2010/main" val="188610973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838200" y="409303"/>
            <a:ext cx="10515600" cy="1532708"/>
          </a:xfrm>
        </p:spPr>
        <p:txBody>
          <a:bodyPr>
            <a:normAutofit/>
          </a:bodyPr>
          <a:lstStyle/>
          <a:p>
            <a:pPr algn="ctr"/>
            <a:r>
              <a:rPr lang="lt-LT" dirty="0" smtClean="0"/>
              <a:t>Jūratė </a:t>
            </a:r>
            <a:r>
              <a:rPr lang="lt-LT" dirty="0" err="1" smtClean="0"/>
              <a:t>Stackevičiūtė</a:t>
            </a:r>
            <a:r>
              <a:rPr lang="lt-LT" dirty="0" smtClean="0"/>
              <a:t> – </a:t>
            </a:r>
            <a:r>
              <a:rPr lang="lt-LT" dirty="0" err="1" smtClean="0"/>
              <a:t>Bubinienė</a:t>
            </a:r>
            <a:r>
              <a:rPr lang="lt-LT" dirty="0" smtClean="0"/>
              <a:t/>
            </a:r>
            <a:br>
              <a:rPr lang="lt-LT" dirty="0" smtClean="0"/>
            </a:br>
            <a:r>
              <a:rPr lang="lt-LT" dirty="0" smtClean="0"/>
              <a:t>,,SPALVIUKAI“</a:t>
            </a:r>
            <a:endParaRPr lang="lt-LT" dirty="0"/>
          </a:p>
        </p:txBody>
      </p:sp>
      <p:pic>
        <p:nvPicPr>
          <p:cNvPr id="4" name="Turinio vietos rezervavimo ženklas 3"/>
          <p:cNvPicPr>
            <a:picLocks noGrp="1"/>
          </p:cNvPicPr>
          <p:nvPr>
            <p:ph idx="1"/>
          </p:nvPr>
        </p:nvPicPr>
        <p:blipFill rotWithShape="1">
          <a:blip r:embed="rId2" cstate="print">
            <a:extLst>
              <a:ext uri="{28A0092B-C50C-407E-A947-70E740481C1C}">
                <a14:useLocalDpi xmlns:a14="http://schemas.microsoft.com/office/drawing/2010/main" val="0"/>
              </a:ext>
            </a:extLst>
          </a:blip>
          <a:srcRect l="2749" t="14194" r="1" b="6774"/>
          <a:stretch/>
        </p:blipFill>
        <p:spPr bwMode="auto">
          <a:xfrm>
            <a:off x="505865" y="2223743"/>
            <a:ext cx="2696057" cy="2600324"/>
          </a:xfrm>
          <a:prstGeom prst="rect">
            <a:avLst/>
          </a:prstGeom>
          <a:ln>
            <a:noFill/>
          </a:ln>
          <a:extLst>
            <a:ext uri="{53640926-AAD7-44D8-BBD7-CCE9431645EC}">
              <a14:shadowObscured xmlns:a14="http://schemas.microsoft.com/office/drawing/2010/main"/>
            </a:ext>
          </a:extLst>
        </p:spPr>
      </p:pic>
      <p:pic>
        <p:nvPicPr>
          <p:cNvPr id="5" name="Paveikslėlis 4"/>
          <p:cNvPicPr/>
          <p:nvPr/>
        </p:nvPicPr>
        <p:blipFill rotWithShape="1">
          <a:blip r:embed="rId3" cstate="print">
            <a:extLst>
              <a:ext uri="{28A0092B-C50C-407E-A947-70E740481C1C}">
                <a14:useLocalDpi xmlns:a14="http://schemas.microsoft.com/office/drawing/2010/main" val="0"/>
              </a:ext>
            </a:extLst>
          </a:blip>
          <a:srcRect l="11594" r="7165"/>
          <a:stretch/>
        </p:blipFill>
        <p:spPr bwMode="auto">
          <a:xfrm rot="5400000">
            <a:off x="3441382" y="3133915"/>
            <a:ext cx="2640965" cy="2668270"/>
          </a:xfrm>
          <a:prstGeom prst="rect">
            <a:avLst/>
          </a:prstGeom>
          <a:ln>
            <a:noFill/>
          </a:ln>
          <a:extLst>
            <a:ext uri="{53640926-AAD7-44D8-BBD7-CCE9431645EC}">
              <a14:shadowObscured xmlns:a14="http://schemas.microsoft.com/office/drawing/2010/main"/>
            </a:ext>
          </a:extLst>
        </p:spPr>
      </p:pic>
      <p:pic>
        <p:nvPicPr>
          <p:cNvPr id="6" name="Paveikslėlis 5"/>
          <p:cNvPicPr/>
          <p:nvPr/>
        </p:nvPicPr>
        <p:blipFill rotWithShape="1">
          <a:blip r:embed="rId4" cstate="print">
            <a:extLst>
              <a:ext uri="{28A0092B-C50C-407E-A947-70E740481C1C}">
                <a14:useLocalDpi xmlns:a14="http://schemas.microsoft.com/office/drawing/2010/main" val="0"/>
              </a:ext>
            </a:extLst>
          </a:blip>
          <a:srcRect l="5945" t="11864" r="3146" b="10170"/>
          <a:stretch/>
        </p:blipFill>
        <p:spPr bwMode="auto">
          <a:xfrm>
            <a:off x="6312090" y="2750792"/>
            <a:ext cx="2743200" cy="2581275"/>
          </a:xfrm>
          <a:prstGeom prst="rect">
            <a:avLst/>
          </a:prstGeom>
          <a:ln>
            <a:noFill/>
          </a:ln>
          <a:extLst>
            <a:ext uri="{53640926-AAD7-44D8-BBD7-CCE9431645EC}">
              <a14:shadowObscured xmlns:a14="http://schemas.microsoft.com/office/drawing/2010/main"/>
            </a:ext>
          </a:extLst>
        </p:spPr>
      </p:pic>
      <p:pic>
        <p:nvPicPr>
          <p:cNvPr id="7" name="Paveikslėlis 6"/>
          <p:cNvPicPr/>
          <p:nvPr/>
        </p:nvPicPr>
        <p:blipFill rotWithShape="1">
          <a:blip r:embed="rId5" cstate="print">
            <a:extLst>
              <a:ext uri="{28A0092B-C50C-407E-A947-70E740481C1C}">
                <a14:useLocalDpi xmlns:a14="http://schemas.microsoft.com/office/drawing/2010/main" val="0"/>
              </a:ext>
            </a:extLst>
          </a:blip>
          <a:srcRect l="2797" t="9638" r="-699" b="8132"/>
          <a:stretch/>
        </p:blipFill>
        <p:spPr bwMode="auto">
          <a:xfrm>
            <a:off x="9271381" y="2223742"/>
            <a:ext cx="2667000" cy="26003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4344428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684212" y="5111931"/>
            <a:ext cx="8534400" cy="1184366"/>
          </a:xfrm>
        </p:spPr>
        <p:txBody>
          <a:bodyPr/>
          <a:lstStyle/>
          <a:p>
            <a:pPr algn="ctr"/>
            <a:r>
              <a:rPr lang="lt-LT" dirty="0" smtClean="0"/>
              <a:t>METODINĖ KORTELĖ</a:t>
            </a:r>
            <a:endParaRPr lang="lt-LT" dirty="0"/>
          </a:p>
        </p:txBody>
      </p:sp>
      <p:graphicFrame>
        <p:nvGraphicFramePr>
          <p:cNvPr id="4" name="Turinio vietos rezervavimo ženklas 3"/>
          <p:cNvGraphicFramePr>
            <a:graphicFrameLocks noGrp="1"/>
          </p:cNvGraphicFramePr>
          <p:nvPr>
            <p:ph idx="1"/>
            <p:extLst>
              <p:ext uri="{D42A27DB-BD31-4B8C-83A1-F6EECF244321}">
                <p14:modId xmlns:p14="http://schemas.microsoft.com/office/powerpoint/2010/main" val="2701227728"/>
              </p:ext>
            </p:extLst>
          </p:nvPr>
        </p:nvGraphicFramePr>
        <p:xfrm>
          <a:off x="1733007" y="426720"/>
          <a:ext cx="8116388" cy="4685211"/>
        </p:xfrm>
        <a:graphic>
          <a:graphicData uri="http://schemas.openxmlformats.org/drawingml/2006/table">
            <a:tbl>
              <a:tblPr/>
              <a:tblGrid>
                <a:gridCol w="2537711">
                  <a:extLst>
                    <a:ext uri="{9D8B030D-6E8A-4147-A177-3AD203B41FA5}">
                      <a16:colId xmlns:a16="http://schemas.microsoft.com/office/drawing/2014/main" val="551009488"/>
                    </a:ext>
                  </a:extLst>
                </a:gridCol>
                <a:gridCol w="5578677">
                  <a:extLst>
                    <a:ext uri="{9D8B030D-6E8A-4147-A177-3AD203B41FA5}">
                      <a16:colId xmlns:a16="http://schemas.microsoft.com/office/drawing/2014/main" val="3347609748"/>
                    </a:ext>
                  </a:extLst>
                </a:gridCol>
              </a:tblGrid>
              <a:tr h="186855">
                <a:tc>
                  <a:txBody>
                    <a:bodyPr/>
                    <a:lstStyle/>
                    <a:p>
                      <a:pPr algn="ctr">
                        <a:spcAft>
                          <a:spcPts val="0"/>
                        </a:spcAft>
                      </a:pPr>
                      <a:r>
                        <a:rPr lang="lt-LT" sz="1000" b="1">
                          <a:effectLst/>
                          <a:latin typeface="Times New Roman" panose="02020603050405020304" pitchFamily="18" charset="0"/>
                          <a:ea typeface="Times New Roman" panose="02020603050405020304" pitchFamily="18" charset="0"/>
                        </a:rPr>
                        <a:t>Dalykas, amžius</a:t>
                      </a:r>
                      <a:endParaRPr lang="lt-LT" sz="900">
                        <a:effectLst/>
                        <a:latin typeface="Times New Roman" panose="02020603050405020304" pitchFamily="18" charset="0"/>
                        <a:ea typeface="Times New Roman" panose="02020603050405020304" pitchFamily="18" charset="0"/>
                      </a:endParaRPr>
                    </a:p>
                  </a:txBody>
                  <a:tcPr marL="48628" marR="486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000">
                          <a:effectLst/>
                          <a:latin typeface="Times New Roman" panose="02020603050405020304" pitchFamily="18" charset="0"/>
                          <a:ea typeface="Times New Roman" panose="02020603050405020304" pitchFamily="18" charset="0"/>
                        </a:rPr>
                        <a:t>Ikimokyklinis ir priešmokyklinis ugdymas, 3-7 metų.</a:t>
                      </a:r>
                      <a:endParaRPr lang="lt-LT" sz="900">
                        <a:effectLst/>
                        <a:latin typeface="Times New Roman" panose="02020603050405020304" pitchFamily="18" charset="0"/>
                        <a:ea typeface="Times New Roman" panose="02020603050405020304" pitchFamily="18" charset="0"/>
                      </a:endParaRPr>
                    </a:p>
                  </a:txBody>
                  <a:tcPr marL="48628" marR="486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24839285"/>
                  </a:ext>
                </a:extLst>
              </a:tr>
              <a:tr h="186855">
                <a:tc>
                  <a:txBody>
                    <a:bodyPr/>
                    <a:lstStyle/>
                    <a:p>
                      <a:pPr algn="ctr">
                        <a:spcAft>
                          <a:spcPts val="0"/>
                        </a:spcAft>
                      </a:pPr>
                      <a:r>
                        <a:rPr lang="lt-LT" sz="1000" b="1">
                          <a:effectLst/>
                          <a:latin typeface="Times New Roman" panose="02020603050405020304" pitchFamily="18" charset="0"/>
                          <a:ea typeface="Times New Roman" panose="02020603050405020304" pitchFamily="18" charset="0"/>
                        </a:rPr>
                        <a:t>Tikslas</a:t>
                      </a:r>
                      <a:endParaRPr lang="lt-LT" sz="900">
                        <a:effectLst/>
                        <a:latin typeface="Times New Roman" panose="02020603050405020304" pitchFamily="18" charset="0"/>
                        <a:ea typeface="Times New Roman" panose="02020603050405020304" pitchFamily="18" charset="0"/>
                      </a:endParaRPr>
                    </a:p>
                  </a:txBody>
                  <a:tcPr marL="48628" marR="486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000">
                          <a:effectLst/>
                          <a:latin typeface="Times New Roman" panose="02020603050405020304" pitchFamily="18" charset="0"/>
                          <a:ea typeface="Times New Roman" panose="02020603050405020304" pitchFamily="18" charset="0"/>
                        </a:rPr>
                        <a:t>Spalvų, formų, vaisių ir daržovių pažinimui ir įtvirtinimui.</a:t>
                      </a:r>
                      <a:endParaRPr lang="lt-LT" sz="900">
                        <a:effectLst/>
                        <a:latin typeface="Times New Roman" panose="02020603050405020304" pitchFamily="18" charset="0"/>
                        <a:ea typeface="Times New Roman" panose="02020603050405020304" pitchFamily="18" charset="0"/>
                      </a:endParaRPr>
                    </a:p>
                  </a:txBody>
                  <a:tcPr marL="48628" marR="486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380747"/>
                  </a:ext>
                </a:extLst>
              </a:tr>
              <a:tr h="210239">
                <a:tc>
                  <a:txBody>
                    <a:bodyPr/>
                    <a:lstStyle/>
                    <a:p>
                      <a:pPr algn="ctr">
                        <a:spcAft>
                          <a:spcPts val="0"/>
                        </a:spcAft>
                      </a:pPr>
                      <a:r>
                        <a:rPr lang="lt-LT" sz="1000" b="1">
                          <a:effectLst/>
                          <a:latin typeface="Times New Roman" panose="02020603050405020304" pitchFamily="18" charset="0"/>
                          <a:ea typeface="Times New Roman" panose="02020603050405020304" pitchFamily="18" charset="0"/>
                        </a:rPr>
                        <a:t>Pavadinimas</a:t>
                      </a:r>
                      <a:endParaRPr lang="lt-LT" sz="900">
                        <a:effectLst/>
                        <a:latin typeface="Times New Roman" panose="02020603050405020304" pitchFamily="18" charset="0"/>
                        <a:ea typeface="Times New Roman" panose="02020603050405020304" pitchFamily="18" charset="0"/>
                      </a:endParaRPr>
                    </a:p>
                  </a:txBody>
                  <a:tcPr marL="48628" marR="486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000">
                          <a:effectLst/>
                          <a:latin typeface="Times New Roman" panose="02020603050405020304" pitchFamily="18" charset="0"/>
                          <a:ea typeface="Times New Roman" panose="02020603050405020304" pitchFamily="18" charset="0"/>
                        </a:rPr>
                        <a:t>„Spalviukai“</a:t>
                      </a:r>
                      <a:endParaRPr lang="lt-LT" sz="900">
                        <a:effectLst/>
                        <a:latin typeface="Times New Roman" panose="02020603050405020304" pitchFamily="18" charset="0"/>
                        <a:ea typeface="Times New Roman" panose="02020603050405020304" pitchFamily="18" charset="0"/>
                      </a:endParaRPr>
                    </a:p>
                  </a:txBody>
                  <a:tcPr marL="48628" marR="486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63621610"/>
                  </a:ext>
                </a:extLst>
              </a:tr>
              <a:tr h="256409">
                <a:tc>
                  <a:txBody>
                    <a:bodyPr/>
                    <a:lstStyle/>
                    <a:p>
                      <a:pPr algn="ctr">
                        <a:spcAft>
                          <a:spcPts val="0"/>
                        </a:spcAft>
                      </a:pPr>
                      <a:r>
                        <a:rPr lang="lt-LT" sz="1000" b="1">
                          <a:effectLst/>
                          <a:latin typeface="Times New Roman" panose="02020603050405020304" pitchFamily="18" charset="0"/>
                          <a:ea typeface="Times New Roman" panose="02020603050405020304" pitchFamily="18" charset="0"/>
                        </a:rPr>
                        <a:t>Ugdomos kompetencijos</a:t>
                      </a:r>
                      <a:endParaRPr lang="lt-LT" sz="900">
                        <a:effectLst/>
                        <a:latin typeface="Times New Roman" panose="02020603050405020304" pitchFamily="18" charset="0"/>
                        <a:ea typeface="Times New Roman" panose="02020603050405020304" pitchFamily="18" charset="0"/>
                      </a:endParaRPr>
                    </a:p>
                  </a:txBody>
                  <a:tcPr marL="48628" marR="486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000">
                          <a:effectLst/>
                          <a:latin typeface="Times New Roman" panose="02020603050405020304" pitchFamily="18" charset="0"/>
                          <a:ea typeface="Times New Roman" panose="02020603050405020304" pitchFamily="18" charset="0"/>
                        </a:rPr>
                        <a:t>Pažinimo, komunikavimo, sveikatos, socialinė.</a:t>
                      </a:r>
                      <a:endParaRPr lang="lt-LT" sz="900">
                        <a:effectLst/>
                        <a:latin typeface="Times New Roman" panose="02020603050405020304" pitchFamily="18" charset="0"/>
                        <a:ea typeface="Times New Roman" panose="02020603050405020304" pitchFamily="18" charset="0"/>
                      </a:endParaRPr>
                    </a:p>
                  </a:txBody>
                  <a:tcPr marL="48628" marR="486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7614800"/>
                  </a:ext>
                </a:extLst>
              </a:tr>
              <a:tr h="3097433">
                <a:tc>
                  <a:txBody>
                    <a:bodyPr/>
                    <a:lstStyle/>
                    <a:p>
                      <a:pPr algn="ctr">
                        <a:spcAft>
                          <a:spcPts val="0"/>
                        </a:spcAft>
                      </a:pPr>
                      <a:r>
                        <a:rPr lang="lt-LT" sz="1000" b="1" dirty="0">
                          <a:effectLst/>
                          <a:latin typeface="Times New Roman" panose="02020603050405020304" pitchFamily="18" charset="0"/>
                          <a:ea typeface="Times New Roman" panose="02020603050405020304" pitchFamily="18" charset="0"/>
                        </a:rPr>
                        <a:t>Priemonės aprašymas</a:t>
                      </a:r>
                      <a:endParaRPr lang="lt-LT" sz="900" dirty="0">
                        <a:effectLst/>
                        <a:latin typeface="Times New Roman" panose="02020603050405020304" pitchFamily="18" charset="0"/>
                        <a:ea typeface="Times New Roman" panose="02020603050405020304" pitchFamily="18" charset="0"/>
                      </a:endParaRPr>
                    </a:p>
                  </a:txBody>
                  <a:tcPr marL="48628" marR="486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lt-LT" sz="1000">
                          <a:effectLst/>
                          <a:latin typeface="Times New Roman" panose="02020603050405020304" pitchFamily="18" charset="0"/>
                          <a:ea typeface="Times New Roman" panose="02020603050405020304" pitchFamily="18" charset="0"/>
                        </a:rPr>
                        <a:t>Skatina:</a:t>
                      </a:r>
                      <a:endParaRPr lang="lt-LT" sz="900">
                        <a:effectLst/>
                        <a:latin typeface="Times New Roman" panose="02020603050405020304" pitchFamily="18" charset="0"/>
                        <a:ea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r>
                        <a:rPr lang="lt-LT" sz="1000">
                          <a:effectLst/>
                          <a:latin typeface="Times New Roman" panose="02020603050405020304" pitchFamily="18" charset="0"/>
                          <a:ea typeface="Cambria" panose="02040503050406030204" pitchFamily="18" charset="0"/>
                          <a:cs typeface="Times New Roman" panose="02020603050405020304" pitchFamily="18" charset="0"/>
                        </a:rPr>
                        <a:t>įvardinti pavaizduotose kortelėse vaisių, daržovių, formų ir spalvų pirmų žodžių garsus, bei nusakyti garso vietą, </a:t>
                      </a:r>
                      <a:endParaRPr lang="lt-LT" sz="800">
                        <a:effectLst/>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r>
                        <a:rPr lang="lt-LT" sz="1000">
                          <a:effectLst/>
                          <a:latin typeface="Times New Roman" panose="02020603050405020304" pitchFamily="18" charset="0"/>
                          <a:ea typeface="Cambria" panose="02040503050406030204" pitchFamily="18" charset="0"/>
                          <a:cs typeface="Times New Roman" panose="02020603050405020304" pitchFamily="18" charset="0"/>
                        </a:rPr>
                        <a:t>turtinti ir plėsti kalbą bei žodyną, </a:t>
                      </a:r>
                      <a:endParaRPr lang="lt-LT" sz="800">
                        <a:effectLst/>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r>
                        <a:rPr lang="lt-LT" sz="1000">
                          <a:effectLst/>
                          <a:latin typeface="Times New Roman" panose="02020603050405020304" pitchFamily="18" charset="0"/>
                          <a:ea typeface="Cambria" panose="02040503050406030204" pitchFamily="18" charset="0"/>
                          <a:cs typeface="Times New Roman" panose="02020603050405020304" pitchFamily="18" charset="0"/>
                        </a:rPr>
                        <a:t>apibūdinti daiktų savybes, </a:t>
                      </a:r>
                      <a:endParaRPr lang="lt-LT" sz="800">
                        <a:effectLst/>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r>
                        <a:rPr lang="lt-LT" sz="1000">
                          <a:effectLst/>
                          <a:latin typeface="Times New Roman" panose="02020603050405020304" pitchFamily="18" charset="0"/>
                          <a:ea typeface="Cambria" panose="02040503050406030204" pitchFamily="18" charset="0"/>
                          <a:cs typeface="Times New Roman" panose="02020603050405020304" pitchFamily="18" charset="0"/>
                        </a:rPr>
                        <a:t>reikšti mintis ir įsisąmoninti per patyrimą, </a:t>
                      </a:r>
                      <a:endParaRPr lang="lt-LT" sz="800">
                        <a:effectLst/>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pPr>
                      <a:r>
                        <a:rPr lang="lt-LT" sz="1000">
                          <a:effectLst/>
                          <a:latin typeface="Times New Roman" panose="02020603050405020304" pitchFamily="18" charset="0"/>
                          <a:ea typeface="Cambria" panose="02040503050406030204" pitchFamily="18" charset="0"/>
                          <a:cs typeface="Times New Roman" panose="02020603050405020304" pitchFamily="18" charset="0"/>
                        </a:rPr>
                        <a:t>skirti spalvas, formų ypatumus. </a:t>
                      </a:r>
                      <a:endParaRPr lang="lt-LT" sz="800">
                        <a:effectLst/>
                        <a:latin typeface="Cambria" panose="02040503050406030204" pitchFamily="18" charset="0"/>
                        <a:ea typeface="Cambria" panose="02040503050406030204" pitchFamily="18" charset="0"/>
                        <a:cs typeface="Times New Roman" panose="02020603050405020304" pitchFamily="18" charset="0"/>
                      </a:endParaRPr>
                    </a:p>
                    <a:p>
                      <a:pPr algn="just">
                        <a:spcAft>
                          <a:spcPts val="0"/>
                        </a:spcAft>
                      </a:pPr>
                      <a:r>
                        <a:rPr lang="lt-LT" sz="1000">
                          <a:effectLst/>
                          <a:latin typeface="Times New Roman" panose="02020603050405020304" pitchFamily="18" charset="0"/>
                          <a:ea typeface="Times New Roman" panose="02020603050405020304" pitchFamily="18" charset="0"/>
                        </a:rPr>
                        <a:t>Lavina:</a:t>
                      </a:r>
                      <a:endParaRPr lang="lt-LT" sz="900">
                        <a:effectLst/>
                        <a:latin typeface="Times New Roman" panose="02020603050405020304" pitchFamily="18" charset="0"/>
                        <a:ea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r>
                        <a:rPr lang="lt-LT" sz="1000">
                          <a:effectLst/>
                          <a:latin typeface="Times New Roman" panose="02020603050405020304" pitchFamily="18" charset="0"/>
                          <a:ea typeface="Cambria" panose="02040503050406030204" pitchFamily="18" charset="0"/>
                          <a:cs typeface="Times New Roman" panose="02020603050405020304" pitchFamily="18" charset="0"/>
                        </a:rPr>
                        <a:t>gebėjimą rūšiuoti ir skaičiuoti,</a:t>
                      </a:r>
                      <a:endParaRPr lang="lt-LT" sz="800">
                        <a:effectLst/>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r>
                        <a:rPr lang="lt-LT" sz="1000">
                          <a:effectLst/>
                          <a:latin typeface="Times New Roman" panose="02020603050405020304" pitchFamily="18" charset="0"/>
                          <a:ea typeface="Cambria" panose="02040503050406030204" pitchFamily="18" charset="0"/>
                          <a:cs typeface="Times New Roman" panose="02020603050405020304" pitchFamily="18" charset="0"/>
                        </a:rPr>
                        <a:t>akių koordinacija,</a:t>
                      </a:r>
                      <a:endParaRPr lang="lt-LT" sz="800">
                        <a:effectLst/>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r>
                        <a:rPr lang="lt-LT" sz="1000">
                          <a:effectLst/>
                          <a:latin typeface="Times New Roman" panose="02020603050405020304" pitchFamily="18" charset="0"/>
                          <a:ea typeface="Cambria" panose="02040503050406030204" pitchFamily="18" charset="0"/>
                          <a:cs typeface="Times New Roman" panose="02020603050405020304" pitchFamily="18" charset="0"/>
                        </a:rPr>
                        <a:t>formų, spalvų skyrimą,</a:t>
                      </a:r>
                      <a:endParaRPr lang="lt-LT" sz="800">
                        <a:effectLst/>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r>
                        <a:rPr lang="lt-LT" sz="1000">
                          <a:effectLst/>
                          <a:latin typeface="Times New Roman" panose="02020603050405020304" pitchFamily="18" charset="0"/>
                          <a:ea typeface="Cambria" panose="02040503050406030204" pitchFamily="18" charset="0"/>
                          <a:cs typeface="Times New Roman" panose="02020603050405020304" pitchFamily="18" charset="0"/>
                        </a:rPr>
                        <a:t>ugdo koncentraciją ir kantrybę,</a:t>
                      </a:r>
                      <a:endParaRPr lang="lt-LT" sz="800">
                        <a:effectLst/>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r>
                        <a:rPr lang="lt-LT" sz="1000">
                          <a:effectLst/>
                          <a:latin typeface="Times New Roman" panose="02020603050405020304" pitchFamily="18" charset="0"/>
                          <a:ea typeface="Cambria" panose="02040503050406030204" pitchFamily="18" charset="0"/>
                          <a:cs typeface="Times New Roman" panose="02020603050405020304" pitchFamily="18" charset="0"/>
                        </a:rPr>
                        <a:t>smulkiąją motoriką,</a:t>
                      </a:r>
                      <a:endParaRPr lang="lt-LT" sz="800">
                        <a:effectLst/>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r>
                        <a:rPr lang="lt-LT" sz="1000">
                          <a:effectLst/>
                          <a:latin typeface="Times New Roman" panose="02020603050405020304" pitchFamily="18" charset="0"/>
                          <a:ea typeface="Cambria" panose="02040503050406030204" pitchFamily="18" charset="0"/>
                          <a:cs typeface="Times New Roman" panose="02020603050405020304" pitchFamily="18" charset="0"/>
                        </a:rPr>
                        <a:t>atmintį,</a:t>
                      </a:r>
                      <a:endParaRPr lang="lt-LT" sz="800">
                        <a:effectLst/>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pPr>
                      <a:r>
                        <a:rPr lang="lt-LT" sz="1000">
                          <a:effectLst/>
                          <a:latin typeface="Times New Roman" panose="02020603050405020304" pitchFamily="18" charset="0"/>
                          <a:ea typeface="Cambria" panose="02040503050406030204" pitchFamily="18" charset="0"/>
                          <a:cs typeface="Times New Roman" panose="02020603050405020304" pitchFamily="18" charset="0"/>
                        </a:rPr>
                        <a:t>riešo raumenų ir pirštų miklumą.</a:t>
                      </a:r>
                      <a:endParaRPr lang="lt-LT" sz="800">
                        <a:effectLst/>
                        <a:latin typeface="Cambria" panose="02040503050406030204" pitchFamily="18" charset="0"/>
                        <a:ea typeface="Cambria" panose="02040503050406030204" pitchFamily="18" charset="0"/>
                        <a:cs typeface="Times New Roman" panose="02020603050405020304" pitchFamily="18" charset="0"/>
                      </a:endParaRPr>
                    </a:p>
                  </a:txBody>
                  <a:tcPr marL="48628" marR="486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87269037"/>
                  </a:ext>
                </a:extLst>
              </a:tr>
              <a:tr h="560565">
                <a:tc>
                  <a:txBody>
                    <a:bodyPr/>
                    <a:lstStyle/>
                    <a:p>
                      <a:pPr algn="ctr">
                        <a:spcAft>
                          <a:spcPts val="0"/>
                        </a:spcAft>
                      </a:pPr>
                      <a:r>
                        <a:rPr lang="lt-LT" sz="1000" b="1">
                          <a:effectLst/>
                          <a:latin typeface="Times New Roman" panose="02020603050405020304" pitchFamily="18" charset="0"/>
                          <a:ea typeface="Times New Roman" panose="02020603050405020304" pitchFamily="18" charset="0"/>
                        </a:rPr>
                        <a:t>Autorius, </a:t>
                      </a:r>
                      <a:endParaRPr lang="lt-LT" sz="900">
                        <a:effectLst/>
                        <a:latin typeface="Times New Roman" panose="02020603050405020304" pitchFamily="18" charset="0"/>
                        <a:ea typeface="Times New Roman" panose="02020603050405020304" pitchFamily="18" charset="0"/>
                      </a:endParaRPr>
                    </a:p>
                    <a:p>
                      <a:pPr algn="ctr">
                        <a:spcAft>
                          <a:spcPts val="0"/>
                        </a:spcAft>
                      </a:pPr>
                      <a:r>
                        <a:rPr lang="lt-LT" sz="1000" b="1">
                          <a:effectLst/>
                          <a:latin typeface="Times New Roman" panose="02020603050405020304" pitchFamily="18" charset="0"/>
                          <a:ea typeface="Times New Roman" panose="02020603050405020304" pitchFamily="18" charset="0"/>
                        </a:rPr>
                        <a:t>pareigos, </a:t>
                      </a:r>
                      <a:endParaRPr lang="lt-LT" sz="900">
                        <a:effectLst/>
                        <a:latin typeface="Times New Roman" panose="02020603050405020304" pitchFamily="18" charset="0"/>
                        <a:ea typeface="Times New Roman" panose="02020603050405020304" pitchFamily="18" charset="0"/>
                      </a:endParaRPr>
                    </a:p>
                    <a:p>
                      <a:pPr algn="ctr">
                        <a:spcAft>
                          <a:spcPts val="0"/>
                        </a:spcAft>
                      </a:pPr>
                      <a:r>
                        <a:rPr lang="lt-LT" sz="1000" b="1">
                          <a:effectLst/>
                          <a:latin typeface="Times New Roman" panose="02020603050405020304" pitchFamily="18" charset="0"/>
                          <a:ea typeface="Times New Roman" panose="02020603050405020304" pitchFamily="18" charset="0"/>
                        </a:rPr>
                        <a:t>kvalifikacinė kategorija </a:t>
                      </a:r>
                      <a:endParaRPr lang="lt-LT" sz="900">
                        <a:effectLst/>
                        <a:latin typeface="Times New Roman" panose="02020603050405020304" pitchFamily="18" charset="0"/>
                        <a:ea typeface="Times New Roman" panose="02020603050405020304" pitchFamily="18" charset="0"/>
                      </a:endParaRPr>
                    </a:p>
                  </a:txBody>
                  <a:tcPr marL="48628" marR="486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000" dirty="0">
                          <a:effectLst/>
                          <a:latin typeface="Times New Roman" panose="02020603050405020304" pitchFamily="18" charset="0"/>
                          <a:ea typeface="Times New Roman" panose="02020603050405020304" pitchFamily="18" charset="0"/>
                        </a:rPr>
                        <a:t>Jūratė </a:t>
                      </a:r>
                      <a:r>
                        <a:rPr lang="lt-LT" sz="1000" dirty="0" err="1">
                          <a:effectLst/>
                          <a:latin typeface="Times New Roman" panose="02020603050405020304" pitchFamily="18" charset="0"/>
                          <a:ea typeface="Times New Roman" panose="02020603050405020304" pitchFamily="18" charset="0"/>
                        </a:rPr>
                        <a:t>Stackevičiūtė-Bubinienė</a:t>
                      </a:r>
                      <a:endParaRPr lang="lt-LT" sz="900" dirty="0">
                        <a:effectLst/>
                        <a:latin typeface="Times New Roman" panose="02020603050405020304" pitchFamily="18" charset="0"/>
                        <a:ea typeface="Times New Roman" panose="02020603050405020304" pitchFamily="18" charset="0"/>
                      </a:endParaRPr>
                    </a:p>
                    <a:p>
                      <a:pPr algn="ctr">
                        <a:spcAft>
                          <a:spcPts val="0"/>
                        </a:spcAft>
                      </a:pPr>
                      <a:r>
                        <a:rPr lang="lt-LT" sz="1000" dirty="0">
                          <a:effectLst/>
                          <a:latin typeface="Times New Roman" panose="02020603050405020304" pitchFamily="18" charset="0"/>
                          <a:ea typeface="Times New Roman" panose="02020603050405020304" pitchFamily="18" charset="0"/>
                        </a:rPr>
                        <a:t>Priešmokyklinio ugdymo mokytoja</a:t>
                      </a:r>
                      <a:endParaRPr lang="lt-LT" sz="900" dirty="0">
                        <a:effectLst/>
                        <a:latin typeface="Times New Roman" panose="02020603050405020304" pitchFamily="18" charset="0"/>
                        <a:ea typeface="Times New Roman" panose="02020603050405020304" pitchFamily="18" charset="0"/>
                      </a:endParaRPr>
                    </a:p>
                    <a:p>
                      <a:pPr algn="ctr">
                        <a:spcAft>
                          <a:spcPts val="0"/>
                        </a:spcAft>
                      </a:pPr>
                      <a:r>
                        <a:rPr lang="lt-LT" sz="1000" dirty="0">
                          <a:effectLst/>
                          <a:latin typeface="Times New Roman" panose="02020603050405020304" pitchFamily="18" charset="0"/>
                          <a:ea typeface="Times New Roman" panose="02020603050405020304" pitchFamily="18" charset="0"/>
                        </a:rPr>
                        <a:t>Mokytoja </a:t>
                      </a:r>
                      <a:endParaRPr lang="lt-LT" sz="900" dirty="0">
                        <a:effectLst/>
                        <a:latin typeface="Times New Roman" panose="02020603050405020304" pitchFamily="18" charset="0"/>
                        <a:ea typeface="Times New Roman" panose="02020603050405020304" pitchFamily="18" charset="0"/>
                      </a:endParaRPr>
                    </a:p>
                  </a:txBody>
                  <a:tcPr marL="48628" marR="486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01426918"/>
                  </a:ext>
                </a:extLst>
              </a:tr>
              <a:tr h="186855">
                <a:tc>
                  <a:txBody>
                    <a:bodyPr/>
                    <a:lstStyle/>
                    <a:p>
                      <a:pPr algn="ctr">
                        <a:spcAft>
                          <a:spcPts val="0"/>
                        </a:spcAft>
                      </a:pPr>
                      <a:r>
                        <a:rPr lang="lt-LT" sz="1000" b="1">
                          <a:effectLst/>
                          <a:latin typeface="Times New Roman" panose="02020603050405020304" pitchFamily="18" charset="0"/>
                          <a:ea typeface="Times New Roman" panose="02020603050405020304" pitchFamily="18" charset="0"/>
                        </a:rPr>
                        <a:t>Parengimo data</a:t>
                      </a:r>
                      <a:endParaRPr lang="lt-LT" sz="900">
                        <a:effectLst/>
                        <a:latin typeface="Times New Roman" panose="02020603050405020304" pitchFamily="18" charset="0"/>
                        <a:ea typeface="Times New Roman" panose="02020603050405020304" pitchFamily="18" charset="0"/>
                      </a:endParaRPr>
                    </a:p>
                  </a:txBody>
                  <a:tcPr marL="48628" marR="486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000" dirty="0">
                          <a:effectLst/>
                          <a:latin typeface="Times New Roman" panose="02020603050405020304" pitchFamily="18" charset="0"/>
                          <a:ea typeface="Times New Roman" panose="02020603050405020304" pitchFamily="18" charset="0"/>
                        </a:rPr>
                        <a:t>2019-2020 m.</a:t>
                      </a:r>
                      <a:endParaRPr lang="lt-LT" sz="900" dirty="0">
                        <a:effectLst/>
                        <a:latin typeface="Times New Roman" panose="02020603050405020304" pitchFamily="18" charset="0"/>
                        <a:ea typeface="Times New Roman" panose="02020603050405020304" pitchFamily="18" charset="0"/>
                      </a:endParaRPr>
                    </a:p>
                  </a:txBody>
                  <a:tcPr marL="48628" marR="486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12309053"/>
                  </a:ext>
                </a:extLst>
              </a:tr>
            </a:tbl>
          </a:graphicData>
        </a:graphic>
      </p:graphicFrame>
    </p:spTree>
    <p:extLst>
      <p:ext uri="{BB962C8B-B14F-4D97-AF65-F5344CB8AC3E}">
        <p14:creationId xmlns:p14="http://schemas.microsoft.com/office/powerpoint/2010/main" val="29665319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684212" y="4702629"/>
            <a:ext cx="8534400" cy="1628502"/>
          </a:xfrm>
        </p:spPr>
        <p:txBody>
          <a:bodyPr>
            <a:normAutofit fontScale="90000"/>
          </a:bodyPr>
          <a:lstStyle/>
          <a:p>
            <a:pPr algn="ctr"/>
            <a:r>
              <a:rPr lang="lt-LT" sz="4000" dirty="0"/>
              <a:t>Jūratė </a:t>
            </a:r>
            <a:r>
              <a:rPr lang="lt-LT" sz="4000" dirty="0" err="1"/>
              <a:t>Stackevičiūtė</a:t>
            </a:r>
            <a:r>
              <a:rPr lang="lt-LT" sz="4000" dirty="0"/>
              <a:t> – </a:t>
            </a:r>
            <a:r>
              <a:rPr lang="lt-LT" sz="4000" dirty="0" err="1"/>
              <a:t>Bubinienė</a:t>
            </a:r>
            <a:r>
              <a:rPr lang="lt-LT" sz="4000" dirty="0"/>
              <a:t/>
            </a:r>
            <a:br>
              <a:rPr lang="lt-LT" sz="4000" dirty="0"/>
            </a:br>
            <a:r>
              <a:rPr lang="lt-LT" sz="4000" dirty="0"/>
              <a:t>,,</a:t>
            </a:r>
            <a:r>
              <a:rPr lang="lt-LT" sz="4000" dirty="0" smtClean="0"/>
              <a:t>SPALVOTIEJI PŪKUČIAI“</a:t>
            </a:r>
            <a:endParaRPr lang="lt-LT" dirty="0"/>
          </a:p>
        </p:txBody>
      </p:sp>
      <p:pic>
        <p:nvPicPr>
          <p:cNvPr id="4" name="Turinio vietos rezervavimo ženklas 3" descr="C:\Users\Vartotojas\Desktop\73325430_417555925601150_1249124017508450304_n.jpg"/>
          <p:cNvPicPr>
            <a:picLocks noGrp="1"/>
          </p:cNvPicPr>
          <p:nvPr>
            <p:ph idx="1"/>
          </p:nvPr>
        </p:nvPicPr>
        <p:blipFill rotWithShape="1">
          <a:blip r:embed="rId2">
            <a:extLst>
              <a:ext uri="{28A0092B-C50C-407E-A947-70E740481C1C}">
                <a14:useLocalDpi xmlns:a14="http://schemas.microsoft.com/office/drawing/2010/main" val="0"/>
              </a:ext>
            </a:extLst>
          </a:blip>
          <a:srcRect t="50415"/>
          <a:stretch/>
        </p:blipFill>
        <p:spPr bwMode="auto">
          <a:xfrm>
            <a:off x="559476" y="975264"/>
            <a:ext cx="6896100" cy="3419431"/>
          </a:xfrm>
          <a:prstGeom prst="rect">
            <a:avLst/>
          </a:prstGeom>
          <a:noFill/>
          <a:ln>
            <a:noFill/>
          </a:ln>
          <a:extLst>
            <a:ext uri="{53640926-AAD7-44D8-BBD7-CCE9431645EC}">
              <a14:shadowObscured xmlns:a14="http://schemas.microsoft.com/office/drawing/2010/main"/>
            </a:ext>
          </a:extLst>
        </p:spPr>
      </p:pic>
      <p:pic>
        <p:nvPicPr>
          <p:cNvPr id="5" name="Paveikslėlis 4" descr="C:\Users\Vartotojas\Desktop\74415309_808337236282417_7451489888844644352_n.jpg"/>
          <p:cNvPicPr/>
          <p:nvPr/>
        </p:nvPicPr>
        <p:blipFill rotWithShape="1">
          <a:blip r:embed="rId3">
            <a:extLst>
              <a:ext uri="{28A0092B-C50C-407E-A947-70E740481C1C}">
                <a14:useLocalDpi xmlns:a14="http://schemas.microsoft.com/office/drawing/2010/main" val="0"/>
              </a:ext>
            </a:extLst>
          </a:blip>
          <a:srcRect l="49793" t="671"/>
          <a:stretch/>
        </p:blipFill>
        <p:spPr bwMode="auto">
          <a:xfrm>
            <a:off x="7974585" y="204669"/>
            <a:ext cx="2554078" cy="435862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4103813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838200" y="273377"/>
            <a:ext cx="10515600" cy="1417311"/>
          </a:xfrm>
        </p:spPr>
        <p:txBody>
          <a:bodyPr/>
          <a:lstStyle/>
          <a:p>
            <a:pPr algn="ctr"/>
            <a:r>
              <a:rPr lang="lt-LT" dirty="0" smtClean="0"/>
              <a:t>METODINĖ KORTELĖ</a:t>
            </a:r>
            <a:endParaRPr lang="lt-LT" dirty="0"/>
          </a:p>
        </p:txBody>
      </p:sp>
      <p:graphicFrame>
        <p:nvGraphicFramePr>
          <p:cNvPr id="4" name="Turinio vietos rezervavimo ženklas 3"/>
          <p:cNvGraphicFramePr>
            <a:graphicFrameLocks noGrp="1"/>
          </p:cNvGraphicFramePr>
          <p:nvPr>
            <p:ph idx="1"/>
            <p:extLst>
              <p:ext uri="{D42A27DB-BD31-4B8C-83A1-F6EECF244321}">
                <p14:modId xmlns:p14="http://schemas.microsoft.com/office/powerpoint/2010/main" val="4172303248"/>
              </p:ext>
            </p:extLst>
          </p:nvPr>
        </p:nvGraphicFramePr>
        <p:xfrm>
          <a:off x="1290919" y="1436568"/>
          <a:ext cx="8050305" cy="4842131"/>
        </p:xfrm>
        <a:graphic>
          <a:graphicData uri="http://schemas.openxmlformats.org/drawingml/2006/table">
            <a:tbl>
              <a:tblPr/>
              <a:tblGrid>
                <a:gridCol w="2517048">
                  <a:extLst>
                    <a:ext uri="{9D8B030D-6E8A-4147-A177-3AD203B41FA5}">
                      <a16:colId xmlns:a16="http://schemas.microsoft.com/office/drawing/2014/main" val="88739288"/>
                    </a:ext>
                  </a:extLst>
                </a:gridCol>
                <a:gridCol w="5533257">
                  <a:extLst>
                    <a:ext uri="{9D8B030D-6E8A-4147-A177-3AD203B41FA5}">
                      <a16:colId xmlns:a16="http://schemas.microsoft.com/office/drawing/2014/main" val="3549867"/>
                    </a:ext>
                  </a:extLst>
                </a:gridCol>
              </a:tblGrid>
              <a:tr h="152454">
                <a:tc>
                  <a:txBody>
                    <a:bodyPr/>
                    <a:lstStyle/>
                    <a:p>
                      <a:pPr algn="ctr">
                        <a:spcAft>
                          <a:spcPts val="0"/>
                        </a:spcAft>
                      </a:pPr>
                      <a:r>
                        <a:rPr lang="lt-LT" sz="900" b="1" dirty="0">
                          <a:effectLst/>
                          <a:latin typeface="Times New Roman" panose="02020603050405020304" pitchFamily="18" charset="0"/>
                          <a:ea typeface="Times New Roman" panose="02020603050405020304" pitchFamily="18" charset="0"/>
                        </a:rPr>
                        <a:t>Dalykas, amžius</a:t>
                      </a:r>
                      <a:endParaRPr lang="lt-LT" sz="800" dirty="0">
                        <a:effectLst/>
                        <a:latin typeface="Times New Roman" panose="02020603050405020304" pitchFamily="18" charset="0"/>
                        <a:ea typeface="Times New Roman" panose="02020603050405020304" pitchFamily="18" charset="0"/>
                      </a:endParaRPr>
                    </a:p>
                  </a:txBody>
                  <a:tcPr marL="45228" marR="452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900">
                          <a:effectLst/>
                          <a:latin typeface="Times New Roman" panose="02020603050405020304" pitchFamily="18" charset="0"/>
                          <a:ea typeface="Times New Roman" panose="02020603050405020304" pitchFamily="18" charset="0"/>
                        </a:rPr>
                        <a:t>Ikimokyklinis ir priešmokyklinis ugdymas, 3-7 metų.</a:t>
                      </a:r>
                      <a:endParaRPr lang="lt-LT" sz="800">
                        <a:effectLst/>
                        <a:latin typeface="Times New Roman" panose="02020603050405020304" pitchFamily="18" charset="0"/>
                        <a:ea typeface="Times New Roman" panose="02020603050405020304" pitchFamily="18" charset="0"/>
                      </a:endParaRPr>
                    </a:p>
                  </a:txBody>
                  <a:tcPr marL="45228" marR="452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68865305"/>
                  </a:ext>
                </a:extLst>
              </a:tr>
              <a:tr h="480381">
                <a:tc>
                  <a:txBody>
                    <a:bodyPr/>
                    <a:lstStyle/>
                    <a:p>
                      <a:pPr algn="ctr">
                        <a:spcAft>
                          <a:spcPts val="0"/>
                        </a:spcAft>
                      </a:pPr>
                      <a:r>
                        <a:rPr lang="lt-LT" sz="900" b="1">
                          <a:effectLst/>
                          <a:latin typeface="Times New Roman" panose="02020603050405020304" pitchFamily="18" charset="0"/>
                          <a:ea typeface="Times New Roman" panose="02020603050405020304" pitchFamily="18" charset="0"/>
                        </a:rPr>
                        <a:t>Tikslas</a:t>
                      </a:r>
                      <a:endParaRPr lang="lt-LT" sz="800">
                        <a:effectLst/>
                        <a:latin typeface="Times New Roman" panose="02020603050405020304" pitchFamily="18" charset="0"/>
                        <a:ea typeface="Times New Roman" panose="02020603050405020304" pitchFamily="18" charset="0"/>
                      </a:endParaRPr>
                    </a:p>
                  </a:txBody>
                  <a:tcPr marL="45228" marR="452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lt-LT" sz="1200" dirty="0">
                          <a:effectLst/>
                          <a:latin typeface="Times New Roman" panose="02020603050405020304" pitchFamily="18" charset="0"/>
                          <a:ea typeface="Times New Roman" panose="02020603050405020304" pitchFamily="18" charset="0"/>
                        </a:rPr>
                        <a:t>Ugdyti vaikų ištvermę ir motyvaciją skatinant teigiamas emocijas ir išgyvenimus. Motyvuoti kalbėti ir išreikšti emocinę būseną. </a:t>
                      </a:r>
                    </a:p>
                    <a:p>
                      <a:pPr algn="ctr">
                        <a:spcAft>
                          <a:spcPts val="0"/>
                        </a:spcAft>
                      </a:pPr>
                      <a:r>
                        <a:rPr lang="lt-LT" sz="900" dirty="0">
                          <a:effectLst/>
                          <a:latin typeface="Times New Roman" panose="02020603050405020304" pitchFamily="18" charset="0"/>
                          <a:ea typeface="Times New Roman" panose="02020603050405020304" pitchFamily="18" charset="0"/>
                        </a:rPr>
                        <a:t> </a:t>
                      </a:r>
                      <a:endParaRPr lang="lt-LT" sz="800" dirty="0">
                        <a:effectLst/>
                        <a:latin typeface="Times New Roman" panose="02020603050405020304" pitchFamily="18" charset="0"/>
                        <a:ea typeface="Times New Roman" panose="02020603050405020304" pitchFamily="18" charset="0"/>
                      </a:endParaRPr>
                    </a:p>
                  </a:txBody>
                  <a:tcPr marL="45228" marR="452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0421299"/>
                  </a:ext>
                </a:extLst>
              </a:tr>
              <a:tr h="174684">
                <a:tc>
                  <a:txBody>
                    <a:bodyPr/>
                    <a:lstStyle/>
                    <a:p>
                      <a:pPr algn="ctr">
                        <a:spcAft>
                          <a:spcPts val="0"/>
                        </a:spcAft>
                      </a:pPr>
                      <a:r>
                        <a:rPr lang="lt-LT" sz="900" b="1">
                          <a:effectLst/>
                          <a:latin typeface="Times New Roman" panose="02020603050405020304" pitchFamily="18" charset="0"/>
                          <a:ea typeface="Times New Roman" panose="02020603050405020304" pitchFamily="18" charset="0"/>
                        </a:rPr>
                        <a:t>Pavadinimas</a:t>
                      </a:r>
                      <a:endParaRPr lang="lt-LT" sz="800">
                        <a:effectLst/>
                        <a:latin typeface="Times New Roman" panose="02020603050405020304" pitchFamily="18" charset="0"/>
                        <a:ea typeface="Times New Roman" panose="02020603050405020304" pitchFamily="18" charset="0"/>
                      </a:endParaRPr>
                    </a:p>
                  </a:txBody>
                  <a:tcPr marL="45228" marR="452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200" dirty="0">
                          <a:effectLst/>
                          <a:latin typeface="Times New Roman" panose="02020603050405020304" pitchFamily="18" charset="0"/>
                          <a:ea typeface="Times New Roman" panose="02020603050405020304" pitchFamily="18" charset="0"/>
                        </a:rPr>
                        <a:t>„Spalvotieji pūkučiai“</a:t>
                      </a:r>
                    </a:p>
                  </a:txBody>
                  <a:tcPr marL="45228" marR="452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9396365"/>
                  </a:ext>
                </a:extLst>
              </a:tr>
              <a:tr h="212990">
                <a:tc>
                  <a:txBody>
                    <a:bodyPr/>
                    <a:lstStyle/>
                    <a:p>
                      <a:pPr algn="ctr">
                        <a:spcAft>
                          <a:spcPts val="0"/>
                        </a:spcAft>
                      </a:pPr>
                      <a:r>
                        <a:rPr lang="lt-LT" sz="900" b="1">
                          <a:effectLst/>
                          <a:latin typeface="Times New Roman" panose="02020603050405020304" pitchFamily="18" charset="0"/>
                          <a:ea typeface="Times New Roman" panose="02020603050405020304" pitchFamily="18" charset="0"/>
                        </a:rPr>
                        <a:t>Ugdomos kompetencijos</a:t>
                      </a:r>
                      <a:endParaRPr lang="lt-LT" sz="800">
                        <a:effectLst/>
                        <a:latin typeface="Times New Roman" panose="02020603050405020304" pitchFamily="18" charset="0"/>
                        <a:ea typeface="Times New Roman" panose="02020603050405020304" pitchFamily="18" charset="0"/>
                      </a:endParaRPr>
                    </a:p>
                  </a:txBody>
                  <a:tcPr marL="45228" marR="452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200" dirty="0">
                          <a:effectLst/>
                          <a:latin typeface="Times New Roman" panose="02020603050405020304" pitchFamily="18" charset="0"/>
                          <a:ea typeface="Times New Roman" panose="02020603050405020304" pitchFamily="18" charset="0"/>
                        </a:rPr>
                        <a:t>Pažinimo, komunikavimo, sveikatos, socialinė.</a:t>
                      </a:r>
                    </a:p>
                  </a:txBody>
                  <a:tcPr marL="45228" marR="452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71110481"/>
                  </a:ext>
                </a:extLst>
              </a:tr>
              <a:tr h="2965930">
                <a:tc>
                  <a:txBody>
                    <a:bodyPr/>
                    <a:lstStyle/>
                    <a:p>
                      <a:pPr algn="ctr">
                        <a:spcAft>
                          <a:spcPts val="0"/>
                        </a:spcAft>
                      </a:pPr>
                      <a:r>
                        <a:rPr lang="lt-LT" sz="900" b="1" dirty="0">
                          <a:effectLst/>
                          <a:latin typeface="Times New Roman" panose="02020603050405020304" pitchFamily="18" charset="0"/>
                          <a:ea typeface="Times New Roman" panose="02020603050405020304" pitchFamily="18" charset="0"/>
                        </a:rPr>
                        <a:t>Priemonės aprašymas</a:t>
                      </a:r>
                      <a:endParaRPr lang="lt-LT" sz="800" dirty="0">
                        <a:effectLst/>
                        <a:latin typeface="Times New Roman" panose="02020603050405020304" pitchFamily="18" charset="0"/>
                        <a:ea typeface="Times New Roman" panose="02020603050405020304" pitchFamily="18" charset="0"/>
                      </a:endParaRPr>
                    </a:p>
                  </a:txBody>
                  <a:tcPr marL="45228" marR="452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lt-LT" sz="1200" dirty="0">
                          <a:effectLst/>
                          <a:latin typeface="Times New Roman" panose="02020603050405020304" pitchFamily="18" charset="0"/>
                          <a:ea typeface="Times New Roman" panose="02020603050405020304" pitchFamily="18" charset="0"/>
                        </a:rPr>
                        <a:t>Skatina, ugdo ir lavina:</a:t>
                      </a:r>
                    </a:p>
                    <a:p>
                      <a:pPr marL="342900" lvl="0" indent="-342900" algn="just">
                        <a:lnSpc>
                          <a:spcPct val="107000"/>
                        </a:lnSpc>
                        <a:spcAft>
                          <a:spcPts val="0"/>
                        </a:spcAft>
                        <a:buFont typeface="Symbol" panose="05050102010706020507" pitchFamily="18" charset="2"/>
                        <a:buChar char=""/>
                      </a:pPr>
                      <a:r>
                        <a:rPr lang="lt-LT" sz="1200" dirty="0">
                          <a:effectLst/>
                          <a:latin typeface="Times New Roman" panose="02020603050405020304" pitchFamily="18" charset="0"/>
                          <a:ea typeface="Cambria" panose="02040503050406030204" pitchFamily="18" charset="0"/>
                          <a:cs typeface="Times New Roman" panose="02020603050405020304" pitchFamily="18" charset="0"/>
                        </a:rPr>
                        <a:t>teigiamas emocijas, </a:t>
                      </a:r>
                      <a:endParaRPr lang="lt-LT" sz="1200" dirty="0">
                        <a:effectLst/>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r>
                        <a:rPr lang="lt-LT" sz="1200" dirty="0">
                          <a:effectLst/>
                          <a:latin typeface="Times New Roman" panose="02020603050405020304" pitchFamily="18" charset="0"/>
                          <a:ea typeface="Cambria" panose="02040503050406030204" pitchFamily="18" charset="0"/>
                          <a:cs typeface="Times New Roman" panose="02020603050405020304" pitchFamily="18" charset="0"/>
                        </a:rPr>
                        <a:t>ištvermę, </a:t>
                      </a:r>
                      <a:endParaRPr lang="lt-LT" sz="1200" dirty="0">
                        <a:effectLst/>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r>
                        <a:rPr lang="lt-LT" sz="1200" dirty="0">
                          <a:effectLst/>
                          <a:latin typeface="Times New Roman" panose="02020603050405020304" pitchFamily="18" charset="0"/>
                          <a:ea typeface="Cambria" panose="02040503050406030204" pitchFamily="18" charset="0"/>
                          <a:cs typeface="Times New Roman" panose="02020603050405020304" pitchFamily="18" charset="0"/>
                        </a:rPr>
                        <a:t>emocinę iškrovą, </a:t>
                      </a:r>
                      <a:endParaRPr lang="lt-LT" sz="1200" dirty="0">
                        <a:effectLst/>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r>
                        <a:rPr lang="lt-LT" sz="1200" dirty="0">
                          <a:effectLst/>
                          <a:latin typeface="Times New Roman" panose="02020603050405020304" pitchFamily="18" charset="0"/>
                          <a:ea typeface="Cambria" panose="02040503050406030204" pitchFamily="18" charset="0"/>
                          <a:cs typeface="Times New Roman" panose="02020603050405020304" pitchFamily="18" charset="0"/>
                        </a:rPr>
                        <a:t>emocinę savireguliaciją,</a:t>
                      </a:r>
                      <a:endParaRPr lang="lt-LT" sz="1200" dirty="0">
                        <a:effectLst/>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r>
                        <a:rPr lang="lt-LT" sz="1200" dirty="0">
                          <a:effectLst/>
                          <a:latin typeface="Times New Roman" panose="02020603050405020304" pitchFamily="18" charset="0"/>
                          <a:ea typeface="Cambria" panose="02040503050406030204" pitchFamily="18" charset="0"/>
                          <a:cs typeface="Times New Roman" panose="02020603050405020304" pitchFamily="18" charset="0"/>
                        </a:rPr>
                        <a:t>rankų-akių koordinaciją, motoriką, </a:t>
                      </a:r>
                      <a:endParaRPr lang="lt-LT" sz="1200" dirty="0">
                        <a:effectLst/>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r>
                        <a:rPr lang="lt-LT" sz="1200" dirty="0">
                          <a:effectLst/>
                          <a:latin typeface="Times New Roman" panose="02020603050405020304" pitchFamily="18" charset="0"/>
                          <a:ea typeface="Cambria" panose="02040503050406030204" pitchFamily="18" charset="0"/>
                          <a:cs typeface="Times New Roman" panose="02020603050405020304" pitchFamily="18" charset="0"/>
                        </a:rPr>
                        <a:t>loginį mąstymą, </a:t>
                      </a:r>
                      <a:endParaRPr lang="lt-LT" sz="1200" dirty="0">
                        <a:effectLst/>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r>
                        <a:rPr lang="lt-LT" sz="1200" dirty="0">
                          <a:effectLst/>
                          <a:latin typeface="Times New Roman" panose="02020603050405020304" pitchFamily="18" charset="0"/>
                          <a:ea typeface="Cambria" panose="02040503050406030204" pitchFamily="18" charset="0"/>
                          <a:cs typeface="Times New Roman" panose="02020603050405020304" pitchFamily="18" charset="0"/>
                        </a:rPr>
                        <a:t>dėmesį, </a:t>
                      </a:r>
                      <a:endParaRPr lang="lt-LT" sz="1200" dirty="0">
                        <a:effectLst/>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r>
                        <a:rPr lang="lt-LT" sz="1200" dirty="0">
                          <a:effectLst/>
                          <a:latin typeface="Times New Roman" panose="02020603050405020304" pitchFamily="18" charset="0"/>
                          <a:ea typeface="Cambria" panose="02040503050406030204" pitchFamily="18" charset="0"/>
                          <a:cs typeface="Times New Roman" panose="02020603050405020304" pitchFamily="18" charset="0"/>
                        </a:rPr>
                        <a:t>pastabumą, </a:t>
                      </a:r>
                      <a:endParaRPr lang="lt-LT" sz="1200" dirty="0">
                        <a:effectLst/>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r>
                        <a:rPr lang="lt-LT" sz="1200" dirty="0">
                          <a:effectLst/>
                          <a:latin typeface="Times New Roman" panose="02020603050405020304" pitchFamily="18" charset="0"/>
                          <a:ea typeface="Cambria" panose="02040503050406030204" pitchFamily="18" charset="0"/>
                          <a:cs typeface="Times New Roman" panose="02020603050405020304" pitchFamily="18" charset="0"/>
                        </a:rPr>
                        <a:t>kantrybę,</a:t>
                      </a:r>
                      <a:endParaRPr lang="lt-LT" sz="1200" dirty="0">
                        <a:effectLst/>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r>
                        <a:rPr lang="lt-LT" sz="1200" dirty="0">
                          <a:effectLst/>
                          <a:latin typeface="Times New Roman" panose="02020603050405020304" pitchFamily="18" charset="0"/>
                          <a:ea typeface="Cambria" panose="02040503050406030204" pitchFamily="18" charset="0"/>
                          <a:cs typeface="Times New Roman" panose="02020603050405020304" pitchFamily="18" charset="0"/>
                        </a:rPr>
                        <a:t>akių koordinacija,</a:t>
                      </a:r>
                      <a:endParaRPr lang="lt-LT" sz="1200" dirty="0">
                        <a:effectLst/>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r>
                        <a:rPr lang="lt-LT" sz="1200" dirty="0">
                          <a:effectLst/>
                          <a:latin typeface="Times New Roman" panose="02020603050405020304" pitchFamily="18" charset="0"/>
                          <a:ea typeface="Cambria" panose="02040503050406030204" pitchFamily="18" charset="0"/>
                          <a:cs typeface="Times New Roman" panose="02020603050405020304" pitchFamily="18" charset="0"/>
                        </a:rPr>
                        <a:t>ugdo koncentraciją ir kantrybę,</a:t>
                      </a:r>
                      <a:endParaRPr lang="lt-LT" sz="1200" dirty="0">
                        <a:effectLst/>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r>
                        <a:rPr lang="lt-LT" sz="1200" dirty="0">
                          <a:effectLst/>
                          <a:latin typeface="Times New Roman" panose="02020603050405020304" pitchFamily="18" charset="0"/>
                          <a:ea typeface="Cambria" panose="02040503050406030204" pitchFamily="18" charset="0"/>
                          <a:cs typeface="Times New Roman" panose="02020603050405020304" pitchFamily="18" charset="0"/>
                        </a:rPr>
                        <a:t>smulkiąją motoriką, </a:t>
                      </a:r>
                      <a:endParaRPr lang="lt-LT" sz="1200" dirty="0">
                        <a:effectLst/>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r>
                        <a:rPr lang="lt-LT" sz="1200" dirty="0">
                          <a:effectLst/>
                          <a:latin typeface="Times New Roman" panose="02020603050405020304" pitchFamily="18" charset="0"/>
                          <a:ea typeface="Cambria" panose="02040503050406030204" pitchFamily="18" charset="0"/>
                          <a:cs typeface="Times New Roman" panose="02020603050405020304" pitchFamily="18" charset="0"/>
                        </a:rPr>
                        <a:t>skirti spalvas, formų ypatumus,</a:t>
                      </a:r>
                      <a:endParaRPr lang="lt-LT" sz="1200" dirty="0">
                        <a:effectLst/>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r>
                        <a:rPr lang="lt-LT" sz="1200" dirty="0">
                          <a:effectLst/>
                          <a:latin typeface="Times New Roman" panose="02020603050405020304" pitchFamily="18" charset="0"/>
                          <a:ea typeface="Cambria" panose="02040503050406030204" pitchFamily="18" charset="0"/>
                          <a:cs typeface="Times New Roman" panose="02020603050405020304" pitchFamily="18" charset="0"/>
                        </a:rPr>
                        <a:t>riešo raumenų ir pirštų miklumą,</a:t>
                      </a:r>
                      <a:endParaRPr lang="lt-LT" sz="1200" dirty="0">
                        <a:effectLst/>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pPr>
                      <a:r>
                        <a:rPr lang="lt-LT" sz="1200" dirty="0">
                          <a:effectLst/>
                          <a:latin typeface="Times New Roman" panose="02020603050405020304" pitchFamily="18" charset="0"/>
                          <a:ea typeface="Cambria" panose="02040503050406030204" pitchFamily="18" charset="0"/>
                          <a:cs typeface="Times New Roman" panose="02020603050405020304" pitchFamily="18" charset="0"/>
                        </a:rPr>
                        <a:t>pažinti raides, skaičius, pratęsti seką.</a:t>
                      </a:r>
                      <a:endParaRPr lang="lt-LT" sz="1200" dirty="0">
                        <a:effectLst/>
                        <a:latin typeface="Cambria" panose="02040503050406030204" pitchFamily="18" charset="0"/>
                        <a:ea typeface="Cambria" panose="02040503050406030204" pitchFamily="18" charset="0"/>
                        <a:cs typeface="Times New Roman" panose="02020603050405020304" pitchFamily="18" charset="0"/>
                      </a:endParaRPr>
                    </a:p>
                  </a:txBody>
                  <a:tcPr marL="45228" marR="452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29184981"/>
                  </a:ext>
                </a:extLst>
              </a:tr>
              <a:tr h="524052">
                <a:tc>
                  <a:txBody>
                    <a:bodyPr/>
                    <a:lstStyle/>
                    <a:p>
                      <a:pPr algn="ctr">
                        <a:spcAft>
                          <a:spcPts val="0"/>
                        </a:spcAft>
                      </a:pPr>
                      <a:r>
                        <a:rPr lang="lt-LT" sz="900" b="1">
                          <a:effectLst/>
                          <a:latin typeface="Times New Roman" panose="02020603050405020304" pitchFamily="18" charset="0"/>
                          <a:ea typeface="Times New Roman" panose="02020603050405020304" pitchFamily="18" charset="0"/>
                        </a:rPr>
                        <a:t>Autorius, </a:t>
                      </a:r>
                      <a:endParaRPr lang="lt-LT" sz="800">
                        <a:effectLst/>
                        <a:latin typeface="Times New Roman" panose="02020603050405020304" pitchFamily="18" charset="0"/>
                        <a:ea typeface="Times New Roman" panose="02020603050405020304" pitchFamily="18" charset="0"/>
                      </a:endParaRPr>
                    </a:p>
                    <a:p>
                      <a:pPr algn="ctr">
                        <a:spcAft>
                          <a:spcPts val="0"/>
                        </a:spcAft>
                      </a:pPr>
                      <a:r>
                        <a:rPr lang="lt-LT" sz="900" b="1">
                          <a:effectLst/>
                          <a:latin typeface="Times New Roman" panose="02020603050405020304" pitchFamily="18" charset="0"/>
                          <a:ea typeface="Times New Roman" panose="02020603050405020304" pitchFamily="18" charset="0"/>
                        </a:rPr>
                        <a:t>pareigos, </a:t>
                      </a:r>
                      <a:endParaRPr lang="lt-LT" sz="800">
                        <a:effectLst/>
                        <a:latin typeface="Times New Roman" panose="02020603050405020304" pitchFamily="18" charset="0"/>
                        <a:ea typeface="Times New Roman" panose="02020603050405020304" pitchFamily="18" charset="0"/>
                      </a:endParaRPr>
                    </a:p>
                    <a:p>
                      <a:pPr algn="ctr">
                        <a:spcAft>
                          <a:spcPts val="0"/>
                        </a:spcAft>
                      </a:pPr>
                      <a:r>
                        <a:rPr lang="lt-LT" sz="900" b="1">
                          <a:effectLst/>
                          <a:latin typeface="Times New Roman" panose="02020603050405020304" pitchFamily="18" charset="0"/>
                          <a:ea typeface="Times New Roman" panose="02020603050405020304" pitchFamily="18" charset="0"/>
                        </a:rPr>
                        <a:t>kvalifikacinė kategorija </a:t>
                      </a:r>
                      <a:endParaRPr lang="lt-LT" sz="800">
                        <a:effectLst/>
                        <a:latin typeface="Times New Roman" panose="02020603050405020304" pitchFamily="18" charset="0"/>
                        <a:ea typeface="Times New Roman" panose="02020603050405020304" pitchFamily="18" charset="0"/>
                      </a:endParaRPr>
                    </a:p>
                  </a:txBody>
                  <a:tcPr marL="45228" marR="452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200" dirty="0">
                          <a:effectLst/>
                          <a:latin typeface="Times New Roman" panose="02020603050405020304" pitchFamily="18" charset="0"/>
                          <a:ea typeface="Times New Roman" panose="02020603050405020304" pitchFamily="18" charset="0"/>
                        </a:rPr>
                        <a:t>Jūratė </a:t>
                      </a:r>
                      <a:r>
                        <a:rPr lang="lt-LT" sz="1200" dirty="0" err="1">
                          <a:effectLst/>
                          <a:latin typeface="Times New Roman" panose="02020603050405020304" pitchFamily="18" charset="0"/>
                          <a:ea typeface="Times New Roman" panose="02020603050405020304" pitchFamily="18" charset="0"/>
                        </a:rPr>
                        <a:t>Stackevičiūtė-Bubinienė</a:t>
                      </a:r>
                      <a:endParaRPr lang="lt-LT" sz="1200" dirty="0">
                        <a:effectLst/>
                        <a:latin typeface="Times New Roman" panose="02020603050405020304" pitchFamily="18" charset="0"/>
                        <a:ea typeface="Times New Roman" panose="02020603050405020304" pitchFamily="18" charset="0"/>
                      </a:endParaRPr>
                    </a:p>
                    <a:p>
                      <a:pPr algn="ctr">
                        <a:spcAft>
                          <a:spcPts val="0"/>
                        </a:spcAft>
                      </a:pPr>
                      <a:r>
                        <a:rPr lang="lt-LT" sz="1200" dirty="0">
                          <a:effectLst/>
                          <a:latin typeface="Times New Roman" panose="02020603050405020304" pitchFamily="18" charset="0"/>
                          <a:ea typeface="Times New Roman" panose="02020603050405020304" pitchFamily="18" charset="0"/>
                        </a:rPr>
                        <a:t>Priešmokyklinio ugdymo mokytoja</a:t>
                      </a:r>
                    </a:p>
                    <a:p>
                      <a:pPr algn="ctr">
                        <a:spcAft>
                          <a:spcPts val="0"/>
                        </a:spcAft>
                      </a:pPr>
                      <a:r>
                        <a:rPr lang="lt-LT" sz="1200" dirty="0">
                          <a:effectLst/>
                          <a:latin typeface="Times New Roman" panose="02020603050405020304" pitchFamily="18" charset="0"/>
                          <a:ea typeface="Times New Roman" panose="02020603050405020304" pitchFamily="18" charset="0"/>
                        </a:rPr>
                        <a:t>Mokytoja </a:t>
                      </a:r>
                    </a:p>
                  </a:txBody>
                  <a:tcPr marL="45228" marR="452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89416860"/>
                  </a:ext>
                </a:extLst>
              </a:tr>
              <a:tr h="131013">
                <a:tc>
                  <a:txBody>
                    <a:bodyPr/>
                    <a:lstStyle/>
                    <a:p>
                      <a:pPr algn="ctr">
                        <a:spcAft>
                          <a:spcPts val="0"/>
                        </a:spcAft>
                      </a:pPr>
                      <a:r>
                        <a:rPr lang="lt-LT" sz="900" b="1">
                          <a:effectLst/>
                          <a:latin typeface="Times New Roman" panose="02020603050405020304" pitchFamily="18" charset="0"/>
                          <a:ea typeface="Times New Roman" panose="02020603050405020304" pitchFamily="18" charset="0"/>
                        </a:rPr>
                        <a:t>Parengimo data</a:t>
                      </a:r>
                      <a:endParaRPr lang="lt-LT" sz="800">
                        <a:effectLst/>
                        <a:latin typeface="Times New Roman" panose="02020603050405020304" pitchFamily="18" charset="0"/>
                        <a:ea typeface="Times New Roman" panose="02020603050405020304" pitchFamily="18" charset="0"/>
                      </a:endParaRPr>
                    </a:p>
                  </a:txBody>
                  <a:tcPr marL="45228" marR="452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900" dirty="0">
                          <a:effectLst/>
                          <a:latin typeface="Times New Roman" panose="02020603050405020304" pitchFamily="18" charset="0"/>
                          <a:ea typeface="Times New Roman" panose="02020603050405020304" pitchFamily="18" charset="0"/>
                        </a:rPr>
                        <a:t>2018-2021 m.</a:t>
                      </a:r>
                      <a:endParaRPr lang="lt-LT" sz="800" dirty="0">
                        <a:effectLst/>
                        <a:latin typeface="Times New Roman" panose="02020603050405020304" pitchFamily="18" charset="0"/>
                        <a:ea typeface="Times New Roman" panose="02020603050405020304" pitchFamily="18" charset="0"/>
                      </a:endParaRPr>
                    </a:p>
                  </a:txBody>
                  <a:tcPr marL="45228" marR="452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89758610"/>
                  </a:ext>
                </a:extLst>
              </a:tr>
            </a:tbl>
          </a:graphicData>
        </a:graphic>
      </p:graphicFrame>
      <p:sp>
        <p:nvSpPr>
          <p:cNvPr id="5" name="Rectangle 1"/>
          <p:cNvSpPr>
            <a:spLocks noChangeArrowheads="1"/>
          </p:cNvSpPr>
          <p:nvPr/>
        </p:nvSpPr>
        <p:spPr bwMode="auto">
          <a:xfrm>
            <a:off x="-4508090" y="0"/>
            <a:ext cx="24207416"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lt-LT"/>
          </a:p>
        </p:txBody>
      </p:sp>
    </p:spTree>
    <p:extLst>
      <p:ext uri="{BB962C8B-B14F-4D97-AF65-F5344CB8AC3E}">
        <p14:creationId xmlns:p14="http://schemas.microsoft.com/office/powerpoint/2010/main" val="197433840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684212" y="4798423"/>
            <a:ext cx="8534400" cy="1375954"/>
          </a:xfrm>
        </p:spPr>
        <p:txBody>
          <a:bodyPr/>
          <a:lstStyle/>
          <a:p>
            <a:pPr algn="ctr"/>
            <a:r>
              <a:rPr lang="lt-LT" dirty="0" smtClean="0"/>
              <a:t>Donata </a:t>
            </a:r>
            <a:r>
              <a:rPr lang="lt-LT" dirty="0" err="1" smtClean="0"/>
              <a:t>Liauksminaitė</a:t>
            </a:r>
            <a:r>
              <a:rPr lang="lt-LT" dirty="0" smtClean="0"/>
              <a:t/>
            </a:r>
            <a:br>
              <a:rPr lang="lt-LT" dirty="0" smtClean="0"/>
            </a:br>
            <a:r>
              <a:rPr lang="lt-LT" dirty="0" smtClean="0"/>
              <a:t>,,FIGŪRŲ DOMINO“</a:t>
            </a:r>
            <a:endParaRPr lang="lt-LT" dirty="0"/>
          </a:p>
        </p:txBody>
      </p:sp>
      <p:pic>
        <p:nvPicPr>
          <p:cNvPr id="4" name="Picture 1"/>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987477" y="460236"/>
            <a:ext cx="3899568" cy="4094346"/>
          </a:xfrm>
          <a:prstGeom prst="rect">
            <a:avLst/>
          </a:prstGeom>
        </p:spPr>
      </p:pic>
      <p:graphicFrame>
        <p:nvGraphicFramePr>
          <p:cNvPr id="5" name="Lentelė 4"/>
          <p:cNvGraphicFramePr>
            <a:graphicFrameLocks noGrp="1"/>
          </p:cNvGraphicFramePr>
          <p:nvPr>
            <p:extLst>
              <p:ext uri="{D42A27DB-BD31-4B8C-83A1-F6EECF244321}">
                <p14:modId xmlns:p14="http://schemas.microsoft.com/office/powerpoint/2010/main" val="2631552304"/>
              </p:ext>
            </p:extLst>
          </p:nvPr>
        </p:nvGraphicFramePr>
        <p:xfrm>
          <a:off x="5190309" y="557348"/>
          <a:ext cx="6163491" cy="3997234"/>
        </p:xfrm>
        <a:graphic>
          <a:graphicData uri="http://schemas.openxmlformats.org/drawingml/2006/table">
            <a:tbl>
              <a:tblPr/>
              <a:tblGrid>
                <a:gridCol w="2199901">
                  <a:extLst>
                    <a:ext uri="{9D8B030D-6E8A-4147-A177-3AD203B41FA5}">
                      <a16:colId xmlns:a16="http://schemas.microsoft.com/office/drawing/2014/main" val="3945956618"/>
                    </a:ext>
                  </a:extLst>
                </a:gridCol>
                <a:gridCol w="3963590">
                  <a:extLst>
                    <a:ext uri="{9D8B030D-6E8A-4147-A177-3AD203B41FA5}">
                      <a16:colId xmlns:a16="http://schemas.microsoft.com/office/drawing/2014/main" val="2448499163"/>
                    </a:ext>
                  </a:extLst>
                </a:gridCol>
              </a:tblGrid>
              <a:tr h="426163">
                <a:tc>
                  <a:txBody>
                    <a:bodyPr/>
                    <a:lstStyle/>
                    <a:p>
                      <a:pPr algn="ctr">
                        <a:spcAft>
                          <a:spcPts val="0"/>
                        </a:spcAft>
                      </a:pPr>
                      <a:r>
                        <a:rPr lang="lt-LT" sz="1400" b="1" dirty="0">
                          <a:effectLst/>
                          <a:latin typeface="Times New Roman" panose="02020603050405020304" pitchFamily="18" charset="0"/>
                          <a:ea typeface="Times New Roman" panose="02020603050405020304" pitchFamily="18" charset="0"/>
                        </a:rPr>
                        <a:t>Pavadinimas</a:t>
                      </a:r>
                      <a:endParaRPr lang="lt-LT"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a:solidFill>
                            <a:srgbClr val="000000"/>
                          </a:solidFill>
                          <a:effectLst/>
                          <a:latin typeface="Times New Roman" panose="02020603050405020304" pitchFamily="18" charset="0"/>
                          <a:ea typeface="Times New Roman" panose="02020603050405020304" pitchFamily="18" charset="0"/>
                        </a:rPr>
                        <a:t>„Figūrų domino“</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6135476"/>
                  </a:ext>
                </a:extLst>
              </a:tr>
              <a:tr h="426163">
                <a:tc>
                  <a:txBody>
                    <a:bodyPr/>
                    <a:lstStyle/>
                    <a:p>
                      <a:pPr algn="ctr">
                        <a:spcAft>
                          <a:spcPts val="0"/>
                        </a:spcAft>
                      </a:pPr>
                      <a:r>
                        <a:rPr lang="lt-LT" sz="1400" b="1" dirty="0">
                          <a:effectLst/>
                          <a:latin typeface="Times New Roman" panose="02020603050405020304" pitchFamily="18" charset="0"/>
                          <a:ea typeface="Times New Roman" panose="02020603050405020304" pitchFamily="18" charset="0"/>
                        </a:rPr>
                        <a:t>Dalykas, amžius</a:t>
                      </a:r>
                      <a:endParaRPr lang="lt-LT"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a:solidFill>
                            <a:srgbClr val="000000"/>
                          </a:solidFill>
                          <a:effectLst/>
                          <a:latin typeface="Times New Roman" panose="02020603050405020304" pitchFamily="18" charset="0"/>
                          <a:ea typeface="Times New Roman" panose="02020603050405020304" pitchFamily="18" charset="0"/>
                        </a:rPr>
                        <a:t>Priešmokyklinis ugdymas, 5-7 m.</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43297623"/>
                  </a:ext>
                </a:extLst>
              </a:tr>
              <a:tr h="426163">
                <a:tc>
                  <a:txBody>
                    <a:bodyPr/>
                    <a:lstStyle/>
                    <a:p>
                      <a:pPr algn="ctr">
                        <a:spcAft>
                          <a:spcPts val="0"/>
                        </a:spcAft>
                      </a:pPr>
                      <a:r>
                        <a:rPr lang="lt-LT" sz="1400" b="1" dirty="0">
                          <a:effectLst/>
                          <a:latin typeface="Times New Roman" panose="02020603050405020304" pitchFamily="18" charset="0"/>
                          <a:ea typeface="Times New Roman" panose="02020603050405020304" pitchFamily="18" charset="0"/>
                        </a:rPr>
                        <a:t>Tikslas</a:t>
                      </a:r>
                      <a:endParaRPr lang="lt-LT"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dirty="0">
                          <a:solidFill>
                            <a:srgbClr val="000000"/>
                          </a:solidFill>
                          <a:effectLst/>
                          <a:latin typeface="Times New Roman" panose="02020603050405020304" pitchFamily="18" charset="0"/>
                          <a:ea typeface="Times New Roman" panose="02020603050405020304" pitchFamily="18" charset="0"/>
                        </a:rPr>
                        <a:t>Geometrinių figūrų pažinimui ir įtvirtinimui.</a:t>
                      </a:r>
                      <a:endParaRPr lang="lt-LT"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72377830"/>
                  </a:ext>
                </a:extLst>
              </a:tr>
              <a:tr h="595387">
                <a:tc>
                  <a:txBody>
                    <a:bodyPr/>
                    <a:lstStyle/>
                    <a:p>
                      <a:pPr algn="ctr">
                        <a:spcAft>
                          <a:spcPts val="0"/>
                        </a:spcAft>
                      </a:pPr>
                      <a:r>
                        <a:rPr lang="lt-LT" sz="1400" b="1" dirty="0">
                          <a:effectLst/>
                          <a:latin typeface="Times New Roman" panose="02020603050405020304" pitchFamily="18" charset="0"/>
                          <a:ea typeface="Times New Roman" panose="02020603050405020304" pitchFamily="18" charset="0"/>
                        </a:rPr>
                        <a:t>Priemonės aprašymas</a:t>
                      </a:r>
                      <a:endParaRPr lang="lt-LT"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spcAft>
                          <a:spcPts val="0"/>
                        </a:spcAft>
                        <a:buFont typeface="Symbol" panose="05050102010706020507" pitchFamily="18" charset="2"/>
                        <a:buChar char=""/>
                      </a:pPr>
                      <a:r>
                        <a:rPr lang="lt-LT" sz="1400">
                          <a:solidFill>
                            <a:srgbClr val="000000"/>
                          </a:solidFill>
                          <a:effectLst/>
                          <a:latin typeface="Times New Roman" panose="02020603050405020304" pitchFamily="18" charset="0"/>
                          <a:ea typeface="Times New Roman" panose="02020603050405020304" pitchFamily="18" charset="0"/>
                        </a:rPr>
                        <a:t>Skatina domėtis geometrinėmis figūromis;</a:t>
                      </a:r>
                      <a:endParaRPr lang="lt-LT" sz="120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lt-LT" sz="1400">
                          <a:solidFill>
                            <a:srgbClr val="000000"/>
                          </a:solidFill>
                          <a:effectLst/>
                          <a:latin typeface="Times New Roman" panose="02020603050405020304" pitchFamily="18" charset="0"/>
                          <a:ea typeface="Times New Roman" panose="02020603050405020304" pitchFamily="18" charset="0"/>
                        </a:rPr>
                        <a:t>Lavina atmintį, loginį mąstymą.</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41672262"/>
                  </a:ext>
                </a:extLst>
              </a:tr>
              <a:tr h="595387">
                <a:tc>
                  <a:txBody>
                    <a:bodyPr/>
                    <a:lstStyle/>
                    <a:p>
                      <a:pPr algn="ctr">
                        <a:spcAft>
                          <a:spcPts val="0"/>
                        </a:spcAft>
                      </a:pPr>
                      <a:r>
                        <a:rPr lang="lt-LT" sz="1400" b="1" dirty="0">
                          <a:effectLst/>
                          <a:latin typeface="Times New Roman" panose="02020603050405020304" pitchFamily="18" charset="0"/>
                          <a:ea typeface="Times New Roman" panose="02020603050405020304" pitchFamily="18" charset="0"/>
                        </a:rPr>
                        <a:t>Ugdomos kompetencijos</a:t>
                      </a:r>
                      <a:endParaRPr lang="lt-LT"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dirty="0">
                          <a:solidFill>
                            <a:srgbClr val="000000"/>
                          </a:solidFill>
                          <a:effectLst/>
                          <a:latin typeface="Times New Roman" panose="02020603050405020304" pitchFamily="18" charset="0"/>
                          <a:ea typeface="Times New Roman" panose="02020603050405020304" pitchFamily="18" charset="0"/>
                        </a:rPr>
                        <a:t>Pažinimo</a:t>
                      </a:r>
                      <a:endParaRPr lang="lt-LT"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79181676"/>
                  </a:ext>
                </a:extLst>
              </a:tr>
              <a:tr h="1101808">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Autorius, </a:t>
                      </a:r>
                      <a:endParaRPr lang="lt-LT" sz="1200">
                        <a:effectLst/>
                        <a:latin typeface="Times New Roman" panose="02020603050405020304" pitchFamily="18" charset="0"/>
                        <a:ea typeface="Times New Roman" panose="02020603050405020304" pitchFamily="18" charset="0"/>
                      </a:endParaRPr>
                    </a:p>
                    <a:p>
                      <a:pPr algn="ctr">
                        <a:spcAft>
                          <a:spcPts val="0"/>
                        </a:spcAft>
                      </a:pPr>
                      <a:r>
                        <a:rPr lang="lt-LT" sz="1400" b="1">
                          <a:effectLst/>
                          <a:latin typeface="Times New Roman" panose="02020603050405020304" pitchFamily="18" charset="0"/>
                          <a:ea typeface="Times New Roman" panose="02020603050405020304" pitchFamily="18" charset="0"/>
                        </a:rPr>
                        <a:t>pareigos, </a:t>
                      </a:r>
                      <a:endParaRPr lang="lt-LT" sz="1200">
                        <a:effectLst/>
                        <a:latin typeface="Times New Roman" panose="02020603050405020304" pitchFamily="18" charset="0"/>
                        <a:ea typeface="Times New Roman" panose="02020603050405020304" pitchFamily="18" charset="0"/>
                      </a:endParaRPr>
                    </a:p>
                    <a:p>
                      <a:pPr algn="ctr">
                        <a:spcAft>
                          <a:spcPts val="0"/>
                        </a:spcAft>
                      </a:pPr>
                      <a:r>
                        <a:rPr lang="lt-LT" sz="1400" b="1">
                          <a:effectLst/>
                          <a:latin typeface="Times New Roman" panose="02020603050405020304" pitchFamily="18" charset="0"/>
                          <a:ea typeface="Times New Roman" panose="02020603050405020304" pitchFamily="18" charset="0"/>
                        </a:rPr>
                        <a:t>kvalifikacinė kategorija </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dirty="0">
                          <a:solidFill>
                            <a:srgbClr val="000000"/>
                          </a:solidFill>
                          <a:effectLst/>
                          <a:latin typeface="Times New Roman" panose="02020603050405020304" pitchFamily="18" charset="0"/>
                          <a:ea typeface="Times New Roman" panose="02020603050405020304" pitchFamily="18" charset="0"/>
                        </a:rPr>
                        <a:t>Donata </a:t>
                      </a:r>
                      <a:r>
                        <a:rPr lang="lt-LT" sz="1400" dirty="0" err="1">
                          <a:solidFill>
                            <a:srgbClr val="000000"/>
                          </a:solidFill>
                          <a:effectLst/>
                          <a:latin typeface="Times New Roman" panose="02020603050405020304" pitchFamily="18" charset="0"/>
                          <a:ea typeface="Times New Roman" panose="02020603050405020304" pitchFamily="18" charset="0"/>
                        </a:rPr>
                        <a:t>Liauksminaitė</a:t>
                      </a:r>
                      <a:endParaRPr lang="lt-LT" sz="1200" dirty="0">
                        <a:effectLst/>
                        <a:latin typeface="Times New Roman" panose="02020603050405020304" pitchFamily="18" charset="0"/>
                        <a:ea typeface="Times New Roman" panose="02020603050405020304" pitchFamily="18" charset="0"/>
                      </a:endParaRPr>
                    </a:p>
                    <a:p>
                      <a:pPr algn="ctr">
                        <a:spcAft>
                          <a:spcPts val="0"/>
                        </a:spcAft>
                      </a:pPr>
                      <a:r>
                        <a:rPr lang="lt-LT" sz="1400" dirty="0">
                          <a:solidFill>
                            <a:srgbClr val="000000"/>
                          </a:solidFill>
                          <a:effectLst/>
                          <a:latin typeface="Times New Roman" panose="02020603050405020304" pitchFamily="18" charset="0"/>
                          <a:ea typeface="Times New Roman" panose="02020603050405020304" pitchFamily="18" charset="0"/>
                        </a:rPr>
                        <a:t>Priešmokyklinio ugdymo mokytoja</a:t>
                      </a:r>
                      <a:endParaRPr lang="lt-LT" sz="1200" dirty="0">
                        <a:effectLst/>
                        <a:latin typeface="Times New Roman" panose="02020603050405020304" pitchFamily="18" charset="0"/>
                        <a:ea typeface="Times New Roman" panose="02020603050405020304" pitchFamily="18" charset="0"/>
                      </a:endParaRPr>
                    </a:p>
                    <a:p>
                      <a:pPr algn="ctr">
                        <a:spcAft>
                          <a:spcPts val="0"/>
                        </a:spcAft>
                      </a:pPr>
                      <a:r>
                        <a:rPr lang="lt-LT" sz="1400" dirty="0">
                          <a:solidFill>
                            <a:srgbClr val="000000"/>
                          </a:solidFill>
                          <a:effectLst/>
                          <a:latin typeface="Times New Roman" panose="02020603050405020304" pitchFamily="18" charset="0"/>
                          <a:ea typeface="Times New Roman" panose="02020603050405020304" pitchFamily="18" charset="0"/>
                        </a:rPr>
                        <a:t>Mokytoja</a:t>
                      </a:r>
                      <a:endParaRPr lang="lt-LT"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09499469"/>
                  </a:ext>
                </a:extLst>
              </a:tr>
              <a:tr h="426163">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Parengimo data</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dirty="0">
                          <a:solidFill>
                            <a:srgbClr val="000000"/>
                          </a:solidFill>
                          <a:effectLst/>
                          <a:latin typeface="Times New Roman" panose="02020603050405020304" pitchFamily="18" charset="0"/>
                          <a:ea typeface="Times New Roman" panose="02020603050405020304" pitchFamily="18" charset="0"/>
                        </a:rPr>
                        <a:t>2021 m.</a:t>
                      </a:r>
                      <a:endParaRPr lang="lt-LT"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85443485"/>
                  </a:ext>
                </a:extLst>
              </a:tr>
            </a:tbl>
          </a:graphicData>
        </a:graphic>
      </p:graphicFrame>
    </p:spTree>
    <p:extLst>
      <p:ext uri="{BB962C8B-B14F-4D97-AF65-F5344CB8AC3E}">
        <p14:creationId xmlns:p14="http://schemas.microsoft.com/office/powerpoint/2010/main" val="338303063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684212" y="4937760"/>
            <a:ext cx="8534400" cy="1375954"/>
          </a:xfrm>
        </p:spPr>
        <p:txBody>
          <a:bodyPr>
            <a:normAutofit/>
          </a:bodyPr>
          <a:lstStyle/>
          <a:p>
            <a:pPr algn="ctr"/>
            <a:r>
              <a:rPr lang="lt-LT" dirty="0" smtClean="0"/>
              <a:t>Donata </a:t>
            </a:r>
            <a:r>
              <a:rPr lang="lt-LT" dirty="0" err="1" smtClean="0"/>
              <a:t>Liauksminaitė</a:t>
            </a:r>
            <a:r>
              <a:rPr lang="lt-LT" dirty="0" smtClean="0"/>
              <a:t> </a:t>
            </a:r>
            <a:br>
              <a:rPr lang="lt-LT" dirty="0" smtClean="0"/>
            </a:br>
            <a:r>
              <a:rPr lang="lt-LT" dirty="0" smtClean="0"/>
              <a:t>,,EMOCIJOS IR JAUSMAI“</a:t>
            </a:r>
            <a:endParaRPr lang="lt-LT" dirty="0"/>
          </a:p>
        </p:txBody>
      </p:sp>
      <p:pic>
        <p:nvPicPr>
          <p:cNvPr id="4" name="Picture 2"/>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533400" y="355196"/>
            <a:ext cx="4169309" cy="4351338"/>
          </a:xfrm>
          <a:prstGeom prst="rect">
            <a:avLst/>
          </a:prstGeom>
        </p:spPr>
      </p:pic>
      <p:graphicFrame>
        <p:nvGraphicFramePr>
          <p:cNvPr id="5" name="Lentelė 4"/>
          <p:cNvGraphicFramePr>
            <a:graphicFrameLocks noGrp="1"/>
          </p:cNvGraphicFramePr>
          <p:nvPr>
            <p:extLst>
              <p:ext uri="{D42A27DB-BD31-4B8C-83A1-F6EECF244321}">
                <p14:modId xmlns:p14="http://schemas.microsoft.com/office/powerpoint/2010/main" val="1096693867"/>
              </p:ext>
            </p:extLst>
          </p:nvPr>
        </p:nvGraphicFramePr>
        <p:xfrm>
          <a:off x="4981303" y="355199"/>
          <a:ext cx="5730240" cy="4277762"/>
        </p:xfrm>
        <a:graphic>
          <a:graphicData uri="http://schemas.openxmlformats.org/drawingml/2006/table">
            <a:tbl>
              <a:tblPr/>
              <a:tblGrid>
                <a:gridCol w="1791644">
                  <a:extLst>
                    <a:ext uri="{9D8B030D-6E8A-4147-A177-3AD203B41FA5}">
                      <a16:colId xmlns:a16="http://schemas.microsoft.com/office/drawing/2014/main" val="4237637577"/>
                    </a:ext>
                  </a:extLst>
                </a:gridCol>
                <a:gridCol w="3938596">
                  <a:extLst>
                    <a:ext uri="{9D8B030D-6E8A-4147-A177-3AD203B41FA5}">
                      <a16:colId xmlns:a16="http://schemas.microsoft.com/office/drawing/2014/main" val="2936199166"/>
                    </a:ext>
                  </a:extLst>
                </a:gridCol>
              </a:tblGrid>
              <a:tr h="354088">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Pavadinimas</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dirty="0">
                          <a:solidFill>
                            <a:srgbClr val="000000"/>
                          </a:solidFill>
                          <a:effectLst/>
                          <a:latin typeface="Times New Roman" panose="02020603050405020304" pitchFamily="18" charset="0"/>
                          <a:ea typeface="Times New Roman" panose="02020603050405020304" pitchFamily="18" charset="0"/>
                        </a:rPr>
                        <a:t>„Emocijos ir jausmai“</a:t>
                      </a:r>
                      <a:endParaRPr lang="lt-LT"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83890195"/>
                  </a:ext>
                </a:extLst>
              </a:tr>
              <a:tr h="354088">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Dalykas, amžius</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a:solidFill>
                            <a:srgbClr val="000000"/>
                          </a:solidFill>
                          <a:effectLst/>
                          <a:latin typeface="Times New Roman" panose="02020603050405020304" pitchFamily="18" charset="0"/>
                          <a:ea typeface="Times New Roman" panose="02020603050405020304" pitchFamily="18" charset="0"/>
                        </a:rPr>
                        <a:t>Priešmokyklinis ugdymas, 5-7 m.</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91279719"/>
                  </a:ext>
                </a:extLst>
              </a:tr>
              <a:tr h="494691">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Tikslas</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a:solidFill>
                            <a:srgbClr val="000000"/>
                          </a:solidFill>
                          <a:effectLst/>
                          <a:latin typeface="Times New Roman" panose="02020603050405020304" pitchFamily="18" charset="0"/>
                          <a:ea typeface="Times New Roman" panose="02020603050405020304" pitchFamily="18" charset="0"/>
                        </a:rPr>
                        <a:t>Supažindinti ir gilinti turimas vaikų žinias apie emocijas ir jausmus.</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08434848"/>
                  </a:ext>
                </a:extLst>
              </a:tr>
              <a:tr h="1236731">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Priemonės aprašymas</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spcAft>
                          <a:spcPts val="0"/>
                        </a:spcAft>
                        <a:buFont typeface="Symbol" panose="05050102010706020507" pitchFamily="18" charset="2"/>
                        <a:buChar char=""/>
                      </a:pPr>
                      <a:r>
                        <a:rPr lang="lt-LT" sz="1400" dirty="0">
                          <a:solidFill>
                            <a:srgbClr val="000000"/>
                          </a:solidFill>
                          <a:effectLst/>
                          <a:latin typeface="Times New Roman" panose="02020603050405020304" pitchFamily="18" charset="0"/>
                          <a:ea typeface="Times New Roman" panose="02020603050405020304" pitchFamily="18" charset="0"/>
                        </a:rPr>
                        <a:t>Skatina pažinti ir atpažinti jausmus ir emocijas;</a:t>
                      </a:r>
                      <a:endParaRPr lang="lt-LT" sz="1200" dirty="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lt-LT" sz="1400" dirty="0">
                          <a:solidFill>
                            <a:srgbClr val="000000"/>
                          </a:solidFill>
                          <a:effectLst/>
                          <a:latin typeface="Times New Roman" panose="02020603050405020304" pitchFamily="18" charset="0"/>
                          <a:ea typeface="Times New Roman" panose="02020603050405020304" pitchFamily="18" charset="0"/>
                        </a:rPr>
                        <a:t>Lavina vaikų skaitymo gebėjimus (atliekant žaidimą kartu su suaugusiuoju);</a:t>
                      </a:r>
                      <a:endParaRPr lang="lt-LT" sz="1200" dirty="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lt-LT" sz="1400" dirty="0">
                          <a:solidFill>
                            <a:srgbClr val="000000"/>
                          </a:solidFill>
                          <a:effectLst/>
                          <a:latin typeface="Times New Roman" panose="02020603050405020304" pitchFamily="18" charset="0"/>
                          <a:ea typeface="Times New Roman" panose="02020603050405020304" pitchFamily="18" charset="0"/>
                        </a:rPr>
                        <a:t>Skatinti vaikus gebėti išreikšti savo emocijas, jausmus per veido mimikas.</a:t>
                      </a:r>
                      <a:endParaRPr lang="lt-LT"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82299787"/>
                  </a:ext>
                </a:extLst>
              </a:tr>
              <a:tr h="494691">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Ugdomos kompetencijos</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a:solidFill>
                            <a:srgbClr val="000000"/>
                          </a:solidFill>
                          <a:effectLst/>
                          <a:latin typeface="Times New Roman" panose="02020603050405020304" pitchFamily="18" charset="0"/>
                          <a:ea typeface="Times New Roman" panose="02020603050405020304" pitchFamily="18" charset="0"/>
                        </a:rPr>
                        <a:t>Sveikatos, pažinimo, socialinė, komunikavimo.</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5612289"/>
                  </a:ext>
                </a:extLst>
              </a:tr>
              <a:tr h="989385">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Autorius, </a:t>
                      </a:r>
                      <a:endParaRPr lang="lt-LT" sz="1200">
                        <a:effectLst/>
                        <a:latin typeface="Times New Roman" panose="02020603050405020304" pitchFamily="18" charset="0"/>
                        <a:ea typeface="Times New Roman" panose="02020603050405020304" pitchFamily="18" charset="0"/>
                      </a:endParaRPr>
                    </a:p>
                    <a:p>
                      <a:pPr algn="ctr">
                        <a:spcAft>
                          <a:spcPts val="0"/>
                        </a:spcAft>
                      </a:pPr>
                      <a:r>
                        <a:rPr lang="lt-LT" sz="1400" b="1">
                          <a:effectLst/>
                          <a:latin typeface="Times New Roman" panose="02020603050405020304" pitchFamily="18" charset="0"/>
                          <a:ea typeface="Times New Roman" panose="02020603050405020304" pitchFamily="18" charset="0"/>
                        </a:rPr>
                        <a:t>pareigos, </a:t>
                      </a:r>
                      <a:endParaRPr lang="lt-LT" sz="1200">
                        <a:effectLst/>
                        <a:latin typeface="Times New Roman" panose="02020603050405020304" pitchFamily="18" charset="0"/>
                        <a:ea typeface="Times New Roman" panose="02020603050405020304" pitchFamily="18" charset="0"/>
                      </a:endParaRPr>
                    </a:p>
                    <a:p>
                      <a:pPr algn="ctr">
                        <a:spcAft>
                          <a:spcPts val="0"/>
                        </a:spcAft>
                      </a:pPr>
                      <a:r>
                        <a:rPr lang="lt-LT" sz="1400" b="1">
                          <a:effectLst/>
                          <a:latin typeface="Times New Roman" panose="02020603050405020304" pitchFamily="18" charset="0"/>
                          <a:ea typeface="Times New Roman" panose="02020603050405020304" pitchFamily="18" charset="0"/>
                        </a:rPr>
                        <a:t>kvalifikacinė kategorija </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a:solidFill>
                            <a:srgbClr val="000000"/>
                          </a:solidFill>
                          <a:effectLst/>
                          <a:latin typeface="Times New Roman" panose="02020603050405020304" pitchFamily="18" charset="0"/>
                          <a:ea typeface="Times New Roman" panose="02020603050405020304" pitchFamily="18" charset="0"/>
                        </a:rPr>
                        <a:t>Donata Liauksminaitė</a:t>
                      </a:r>
                      <a:endParaRPr lang="lt-LT" sz="1200">
                        <a:effectLst/>
                        <a:latin typeface="Times New Roman" panose="02020603050405020304" pitchFamily="18" charset="0"/>
                        <a:ea typeface="Times New Roman" panose="02020603050405020304" pitchFamily="18" charset="0"/>
                      </a:endParaRPr>
                    </a:p>
                    <a:p>
                      <a:pPr algn="ctr">
                        <a:spcAft>
                          <a:spcPts val="0"/>
                        </a:spcAft>
                      </a:pPr>
                      <a:r>
                        <a:rPr lang="lt-LT" sz="1400">
                          <a:solidFill>
                            <a:srgbClr val="000000"/>
                          </a:solidFill>
                          <a:effectLst/>
                          <a:latin typeface="Times New Roman" panose="02020603050405020304" pitchFamily="18" charset="0"/>
                          <a:ea typeface="Times New Roman" panose="02020603050405020304" pitchFamily="18" charset="0"/>
                        </a:rPr>
                        <a:t>Priešmokyklinio ugdymo mokytoja</a:t>
                      </a:r>
                      <a:endParaRPr lang="lt-LT" sz="1200">
                        <a:effectLst/>
                        <a:latin typeface="Times New Roman" panose="02020603050405020304" pitchFamily="18" charset="0"/>
                        <a:ea typeface="Times New Roman" panose="02020603050405020304" pitchFamily="18" charset="0"/>
                      </a:endParaRPr>
                    </a:p>
                    <a:p>
                      <a:pPr algn="ctr">
                        <a:spcAft>
                          <a:spcPts val="0"/>
                        </a:spcAft>
                      </a:pPr>
                      <a:r>
                        <a:rPr lang="lt-LT" sz="1400">
                          <a:solidFill>
                            <a:srgbClr val="000000"/>
                          </a:solidFill>
                          <a:effectLst/>
                          <a:latin typeface="Times New Roman" panose="02020603050405020304" pitchFamily="18" charset="0"/>
                          <a:ea typeface="Times New Roman" panose="02020603050405020304" pitchFamily="18" charset="0"/>
                        </a:rPr>
                        <a:t>Mokytoja</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03589968"/>
                  </a:ext>
                </a:extLst>
              </a:tr>
              <a:tr h="354088">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Parengimo data</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dirty="0">
                          <a:solidFill>
                            <a:srgbClr val="000000"/>
                          </a:solidFill>
                          <a:effectLst/>
                          <a:latin typeface="Times New Roman" panose="02020603050405020304" pitchFamily="18" charset="0"/>
                          <a:ea typeface="Times New Roman" panose="02020603050405020304" pitchFamily="18" charset="0"/>
                        </a:rPr>
                        <a:t>2020 m.</a:t>
                      </a:r>
                      <a:endParaRPr lang="lt-LT"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44726556"/>
                  </a:ext>
                </a:extLst>
              </a:tr>
            </a:tbl>
          </a:graphicData>
        </a:graphic>
      </p:graphicFrame>
    </p:spTree>
    <p:extLst>
      <p:ext uri="{BB962C8B-B14F-4D97-AF65-F5344CB8AC3E}">
        <p14:creationId xmlns:p14="http://schemas.microsoft.com/office/powerpoint/2010/main" val="5364410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vadinimas 3"/>
          <p:cNvSpPr>
            <a:spLocks noGrp="1"/>
          </p:cNvSpPr>
          <p:nvPr>
            <p:ph type="title"/>
          </p:nvPr>
        </p:nvSpPr>
        <p:spPr>
          <a:xfrm>
            <a:off x="684212" y="5068388"/>
            <a:ext cx="8534400" cy="1306285"/>
          </a:xfrm>
        </p:spPr>
        <p:txBody>
          <a:bodyPr>
            <a:normAutofit/>
          </a:bodyPr>
          <a:lstStyle/>
          <a:p>
            <a:pPr algn="ctr"/>
            <a:r>
              <a:rPr lang="lt-LT" dirty="0" smtClean="0"/>
              <a:t>IRMA KOVALČIUK</a:t>
            </a:r>
            <a:br>
              <a:rPr lang="lt-LT" dirty="0" smtClean="0"/>
            </a:br>
            <a:r>
              <a:rPr lang="lt-LT" dirty="0" smtClean="0"/>
              <a:t>,,PASLAPTINGA DĖŽUTĖ“</a:t>
            </a:r>
            <a:endParaRPr lang="lt-LT" dirty="0"/>
          </a:p>
        </p:txBody>
      </p:sp>
      <p:graphicFrame>
        <p:nvGraphicFramePr>
          <p:cNvPr id="5" name="Lentelė 4"/>
          <p:cNvGraphicFramePr>
            <a:graphicFrameLocks noGrp="1"/>
          </p:cNvGraphicFramePr>
          <p:nvPr>
            <p:extLst>
              <p:ext uri="{D42A27DB-BD31-4B8C-83A1-F6EECF244321}">
                <p14:modId xmlns:p14="http://schemas.microsoft.com/office/powerpoint/2010/main" val="2169491371"/>
              </p:ext>
            </p:extLst>
          </p:nvPr>
        </p:nvGraphicFramePr>
        <p:xfrm>
          <a:off x="522514" y="391885"/>
          <a:ext cx="5826035" cy="4268952"/>
        </p:xfrm>
        <a:graphic>
          <a:graphicData uri="http://schemas.openxmlformats.org/drawingml/2006/table">
            <a:tbl>
              <a:tblPr/>
              <a:tblGrid>
                <a:gridCol w="1821597">
                  <a:extLst>
                    <a:ext uri="{9D8B030D-6E8A-4147-A177-3AD203B41FA5}">
                      <a16:colId xmlns:a16="http://schemas.microsoft.com/office/drawing/2014/main" val="1618812518"/>
                    </a:ext>
                  </a:extLst>
                </a:gridCol>
                <a:gridCol w="4004438">
                  <a:extLst>
                    <a:ext uri="{9D8B030D-6E8A-4147-A177-3AD203B41FA5}">
                      <a16:colId xmlns:a16="http://schemas.microsoft.com/office/drawing/2014/main" val="171602761"/>
                    </a:ext>
                  </a:extLst>
                </a:gridCol>
              </a:tblGrid>
              <a:tr h="324711">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Pavadinimas</a:t>
                      </a:r>
                      <a:endParaRPr lang="lt-LT" sz="1200">
                        <a:effectLst/>
                        <a:latin typeface="Times New Roman" panose="02020603050405020304" pitchFamily="18" charset="0"/>
                        <a:ea typeface="Times New Roman" panose="02020603050405020304" pitchFamily="18" charset="0"/>
                      </a:endParaRPr>
                    </a:p>
                  </a:txBody>
                  <a:tcPr marL="67953" marR="679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lt-LT" sz="1400">
                          <a:effectLst/>
                          <a:latin typeface="Times New Roman" panose="02020603050405020304" pitchFamily="18" charset="0"/>
                          <a:ea typeface="Times New Roman" panose="02020603050405020304" pitchFamily="18" charset="0"/>
                        </a:rPr>
                        <a:t>                    Paslaptinga Dėžutė                  </a:t>
                      </a:r>
                      <a:endParaRPr lang="lt-LT" sz="1200">
                        <a:effectLst/>
                        <a:latin typeface="Times New Roman" panose="02020603050405020304" pitchFamily="18" charset="0"/>
                        <a:ea typeface="Times New Roman" panose="02020603050405020304" pitchFamily="18" charset="0"/>
                      </a:endParaRPr>
                    </a:p>
                  </a:txBody>
                  <a:tcPr marL="67953" marR="679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8316362"/>
                  </a:ext>
                </a:extLst>
              </a:tr>
              <a:tr h="324711">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Dalykas, amžius</a:t>
                      </a:r>
                      <a:endParaRPr lang="lt-LT" sz="1200">
                        <a:effectLst/>
                        <a:latin typeface="Times New Roman" panose="02020603050405020304" pitchFamily="18" charset="0"/>
                        <a:ea typeface="Times New Roman" panose="02020603050405020304" pitchFamily="18" charset="0"/>
                      </a:endParaRPr>
                    </a:p>
                  </a:txBody>
                  <a:tcPr marL="67953" marR="679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lt-LT" sz="1400">
                          <a:effectLst/>
                          <a:latin typeface="Times New Roman" panose="02020603050405020304" pitchFamily="18" charset="0"/>
                          <a:ea typeface="Times New Roman" panose="02020603050405020304" pitchFamily="18" charset="0"/>
                        </a:rPr>
                        <a:t>            Ikimokyklinis ugdymas, 4-</a:t>
                      </a:r>
                      <a:r>
                        <a:rPr lang="en-US" sz="1400">
                          <a:effectLst/>
                          <a:latin typeface="Times New Roman" panose="02020603050405020304" pitchFamily="18" charset="0"/>
                          <a:ea typeface="Times New Roman" panose="02020603050405020304" pitchFamily="18" charset="0"/>
                        </a:rPr>
                        <a:t>5</a:t>
                      </a:r>
                      <a:r>
                        <a:rPr lang="lt-LT" sz="1400">
                          <a:effectLst/>
                          <a:latin typeface="Times New Roman" panose="02020603050405020304" pitchFamily="18" charset="0"/>
                          <a:ea typeface="Times New Roman" panose="02020603050405020304" pitchFamily="18" charset="0"/>
                        </a:rPr>
                        <a:t> m.</a:t>
                      </a:r>
                      <a:endParaRPr lang="lt-LT" sz="1200">
                        <a:effectLst/>
                        <a:latin typeface="Times New Roman" panose="02020603050405020304" pitchFamily="18" charset="0"/>
                        <a:ea typeface="Times New Roman" panose="02020603050405020304" pitchFamily="18" charset="0"/>
                      </a:endParaRPr>
                    </a:p>
                  </a:txBody>
                  <a:tcPr marL="67953" marR="679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44177479"/>
                  </a:ext>
                </a:extLst>
              </a:tr>
              <a:tr h="324711">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Tikslas</a:t>
                      </a:r>
                      <a:endParaRPr lang="lt-LT" sz="1200">
                        <a:effectLst/>
                        <a:latin typeface="Times New Roman" panose="02020603050405020304" pitchFamily="18" charset="0"/>
                        <a:ea typeface="Times New Roman" panose="02020603050405020304" pitchFamily="18" charset="0"/>
                      </a:endParaRPr>
                    </a:p>
                  </a:txBody>
                  <a:tcPr marL="67953" marR="679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lt-LT" sz="1400">
                          <a:effectLst/>
                          <a:latin typeface="Times New Roman" panose="02020603050405020304" pitchFamily="18" charset="0"/>
                          <a:ea typeface="Times New Roman" panose="02020603050405020304" pitchFamily="18" charset="0"/>
                        </a:rPr>
                        <a:t>        Taktilinio jutimo ugdymui</a:t>
                      </a:r>
                      <a:endParaRPr lang="lt-LT" sz="1200">
                        <a:effectLst/>
                        <a:latin typeface="Times New Roman" panose="02020603050405020304" pitchFamily="18" charset="0"/>
                        <a:ea typeface="Times New Roman" panose="02020603050405020304" pitchFamily="18" charset="0"/>
                      </a:endParaRPr>
                    </a:p>
                  </a:txBody>
                  <a:tcPr marL="67953" marR="679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36625127"/>
                  </a:ext>
                </a:extLst>
              </a:tr>
              <a:tr h="1597526">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Priemonės aprašymas</a:t>
                      </a:r>
                      <a:endParaRPr lang="lt-LT" sz="1200">
                        <a:effectLst/>
                        <a:latin typeface="Times New Roman" panose="02020603050405020304" pitchFamily="18" charset="0"/>
                        <a:ea typeface="Times New Roman" panose="02020603050405020304" pitchFamily="18" charset="0"/>
                      </a:endParaRPr>
                    </a:p>
                  </a:txBody>
                  <a:tcPr marL="67953" marR="679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lt-LT" sz="1400">
                          <a:effectLst/>
                          <a:latin typeface="Times New Roman" panose="02020603050405020304" pitchFamily="18" charset="0"/>
                          <a:ea typeface="Times New Roman" panose="02020603050405020304" pitchFamily="18" charset="0"/>
                        </a:rPr>
                        <a:t> </a:t>
                      </a:r>
                      <a:endParaRPr lang="lt-LT" sz="1200">
                        <a:effectLst/>
                        <a:latin typeface="Times New Roman" panose="02020603050405020304" pitchFamily="18" charset="0"/>
                        <a:ea typeface="Times New Roman" panose="02020603050405020304" pitchFamily="18" charset="0"/>
                      </a:endParaRPr>
                    </a:p>
                    <a:p>
                      <a:pPr marL="457200">
                        <a:spcAft>
                          <a:spcPts val="0"/>
                        </a:spcAft>
                      </a:pPr>
                      <a:r>
                        <a:rPr lang="lt-LT" sz="1400">
                          <a:effectLst/>
                          <a:latin typeface="Times New Roman" panose="02020603050405020304" pitchFamily="18" charset="0"/>
                          <a:ea typeface="Times New Roman" panose="02020603050405020304" pitchFamily="18" charset="0"/>
                        </a:rPr>
                        <a:t>Nematant,tik liečiant atpažinti daiktą.</a:t>
                      </a:r>
                      <a:endParaRPr lang="lt-LT" sz="1200">
                        <a:effectLst/>
                        <a:latin typeface="Times New Roman" panose="02020603050405020304" pitchFamily="18" charset="0"/>
                        <a:ea typeface="Times New Roman" panose="02020603050405020304" pitchFamily="18" charset="0"/>
                      </a:endParaRPr>
                    </a:p>
                    <a:p>
                      <a:pPr>
                        <a:spcAft>
                          <a:spcPts val="0"/>
                        </a:spcAft>
                      </a:pPr>
                      <a:r>
                        <a:rPr lang="lt-LT" sz="1400">
                          <a:effectLst/>
                          <a:latin typeface="Times New Roman" panose="02020603050405020304" pitchFamily="18" charset="0"/>
                          <a:ea typeface="Times New Roman" panose="02020603050405020304" pitchFamily="18" charset="0"/>
                        </a:rPr>
                        <a:t> </a:t>
                      </a:r>
                      <a:endParaRPr lang="lt-LT" sz="1200">
                        <a:effectLst/>
                        <a:latin typeface="Times New Roman" panose="02020603050405020304" pitchFamily="18" charset="0"/>
                        <a:ea typeface="Times New Roman" panose="02020603050405020304" pitchFamily="18" charset="0"/>
                      </a:endParaRPr>
                    </a:p>
                    <a:p>
                      <a:pPr marL="457200">
                        <a:spcAft>
                          <a:spcPts val="0"/>
                        </a:spcAft>
                      </a:pPr>
                      <a:r>
                        <a:rPr lang="lt-LT" sz="1400">
                          <a:effectLst/>
                          <a:latin typeface="Times New Roman" panose="02020603050405020304" pitchFamily="18" charset="0"/>
                          <a:ea typeface="Times New Roman" panose="02020603050405020304" pitchFamily="18" charset="0"/>
                        </a:rPr>
                        <a:t>Pasakyti daikto pavadinimą</a:t>
                      </a:r>
                      <a:endParaRPr lang="lt-LT" sz="1200">
                        <a:effectLst/>
                        <a:latin typeface="Times New Roman" panose="02020603050405020304" pitchFamily="18" charset="0"/>
                        <a:ea typeface="Times New Roman" panose="02020603050405020304" pitchFamily="18" charset="0"/>
                      </a:endParaRPr>
                    </a:p>
                    <a:p>
                      <a:pPr marL="457200">
                        <a:spcAft>
                          <a:spcPts val="0"/>
                        </a:spcAft>
                      </a:pPr>
                      <a:r>
                        <a:rPr lang="lt-LT" sz="1400">
                          <a:effectLst/>
                          <a:latin typeface="Times New Roman" panose="02020603050405020304" pitchFamily="18" charset="0"/>
                          <a:ea typeface="Times New Roman" panose="02020603050405020304" pitchFamily="18" charset="0"/>
                        </a:rPr>
                        <a:t> </a:t>
                      </a:r>
                      <a:endParaRPr lang="lt-LT" sz="1200">
                        <a:effectLst/>
                        <a:latin typeface="Times New Roman" panose="02020603050405020304" pitchFamily="18" charset="0"/>
                        <a:ea typeface="Times New Roman" panose="02020603050405020304" pitchFamily="18" charset="0"/>
                      </a:endParaRPr>
                    </a:p>
                    <a:p>
                      <a:pPr marL="457200">
                        <a:spcAft>
                          <a:spcPts val="0"/>
                        </a:spcAft>
                      </a:pPr>
                      <a:r>
                        <a:rPr lang="lt-LT" sz="1400">
                          <a:effectLst/>
                          <a:latin typeface="Times New Roman" panose="02020603050405020304" pitchFamily="18" charset="0"/>
                          <a:ea typeface="Times New Roman" panose="02020603050405020304" pitchFamily="18" charset="0"/>
                        </a:rPr>
                        <a:t> </a:t>
                      </a:r>
                      <a:endParaRPr lang="lt-LT" sz="1200">
                        <a:effectLst/>
                        <a:latin typeface="Times New Roman" panose="02020603050405020304" pitchFamily="18" charset="0"/>
                        <a:ea typeface="Times New Roman" panose="02020603050405020304" pitchFamily="18" charset="0"/>
                      </a:endParaRPr>
                    </a:p>
                  </a:txBody>
                  <a:tcPr marL="67953" marR="679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43961046"/>
                  </a:ext>
                </a:extLst>
              </a:tr>
              <a:tr h="457833">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Ugdomos kompetencijos</a:t>
                      </a:r>
                      <a:endParaRPr lang="lt-LT" sz="1200">
                        <a:effectLst/>
                        <a:latin typeface="Times New Roman" panose="02020603050405020304" pitchFamily="18" charset="0"/>
                        <a:ea typeface="Times New Roman" panose="02020603050405020304" pitchFamily="18" charset="0"/>
                      </a:endParaRPr>
                    </a:p>
                  </a:txBody>
                  <a:tcPr marL="67953" marR="679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a:effectLst/>
                          <a:latin typeface="Times New Roman" panose="02020603050405020304" pitchFamily="18" charset="0"/>
                          <a:ea typeface="Times New Roman" panose="02020603050405020304" pitchFamily="18" charset="0"/>
                        </a:rPr>
                        <a:t>Pažinimo, komunikavimo.</a:t>
                      </a:r>
                      <a:endParaRPr lang="lt-LT" sz="1200">
                        <a:effectLst/>
                        <a:latin typeface="Times New Roman" panose="02020603050405020304" pitchFamily="18" charset="0"/>
                        <a:ea typeface="Times New Roman" panose="02020603050405020304" pitchFamily="18" charset="0"/>
                      </a:endParaRPr>
                    </a:p>
                  </a:txBody>
                  <a:tcPr marL="67953" marR="679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08669310"/>
                  </a:ext>
                </a:extLst>
              </a:tr>
              <a:tr h="914749">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Autorius, </a:t>
                      </a:r>
                      <a:endParaRPr lang="lt-LT" sz="1200">
                        <a:effectLst/>
                        <a:latin typeface="Times New Roman" panose="02020603050405020304" pitchFamily="18" charset="0"/>
                        <a:ea typeface="Times New Roman" panose="02020603050405020304" pitchFamily="18" charset="0"/>
                      </a:endParaRPr>
                    </a:p>
                    <a:p>
                      <a:pPr algn="ctr">
                        <a:spcAft>
                          <a:spcPts val="0"/>
                        </a:spcAft>
                      </a:pPr>
                      <a:r>
                        <a:rPr lang="lt-LT" sz="1400" b="1">
                          <a:effectLst/>
                          <a:latin typeface="Times New Roman" panose="02020603050405020304" pitchFamily="18" charset="0"/>
                          <a:ea typeface="Times New Roman" panose="02020603050405020304" pitchFamily="18" charset="0"/>
                        </a:rPr>
                        <a:t>pareigos, </a:t>
                      </a:r>
                      <a:endParaRPr lang="lt-LT" sz="1200">
                        <a:effectLst/>
                        <a:latin typeface="Times New Roman" panose="02020603050405020304" pitchFamily="18" charset="0"/>
                        <a:ea typeface="Times New Roman" panose="02020603050405020304" pitchFamily="18" charset="0"/>
                      </a:endParaRPr>
                    </a:p>
                    <a:p>
                      <a:pPr algn="ctr">
                        <a:spcAft>
                          <a:spcPts val="0"/>
                        </a:spcAft>
                      </a:pPr>
                      <a:r>
                        <a:rPr lang="lt-LT" sz="1400" b="1">
                          <a:effectLst/>
                          <a:latin typeface="Times New Roman" panose="02020603050405020304" pitchFamily="18" charset="0"/>
                          <a:ea typeface="Times New Roman" panose="02020603050405020304" pitchFamily="18" charset="0"/>
                        </a:rPr>
                        <a:t>kvalifikacinė kategorija </a:t>
                      </a:r>
                      <a:endParaRPr lang="lt-LT" sz="1200">
                        <a:effectLst/>
                        <a:latin typeface="Times New Roman" panose="02020603050405020304" pitchFamily="18" charset="0"/>
                        <a:ea typeface="Times New Roman" panose="02020603050405020304" pitchFamily="18" charset="0"/>
                      </a:endParaRPr>
                    </a:p>
                  </a:txBody>
                  <a:tcPr marL="67953" marR="679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lt-LT" sz="1400">
                          <a:effectLst/>
                          <a:latin typeface="Times New Roman" panose="02020603050405020304" pitchFamily="18" charset="0"/>
                          <a:ea typeface="Times New Roman" panose="02020603050405020304" pitchFamily="18" charset="0"/>
                        </a:rPr>
                        <a:t>                                Irma Kovalčiuk           </a:t>
                      </a:r>
                      <a:endParaRPr lang="lt-LT" sz="1200">
                        <a:effectLst/>
                        <a:latin typeface="Times New Roman" panose="02020603050405020304" pitchFamily="18" charset="0"/>
                        <a:ea typeface="Times New Roman" panose="02020603050405020304" pitchFamily="18" charset="0"/>
                      </a:endParaRPr>
                    </a:p>
                    <a:p>
                      <a:pPr>
                        <a:spcAft>
                          <a:spcPts val="0"/>
                        </a:spcAft>
                      </a:pPr>
                      <a:r>
                        <a:rPr lang="lt-LT" sz="1400">
                          <a:effectLst/>
                          <a:latin typeface="Times New Roman" panose="02020603050405020304" pitchFamily="18" charset="0"/>
                          <a:ea typeface="Times New Roman" panose="02020603050405020304" pitchFamily="18" charset="0"/>
                        </a:rPr>
                        <a:t>                                    Logopedė</a:t>
                      </a:r>
                      <a:endParaRPr lang="lt-LT" sz="1200">
                        <a:effectLst/>
                        <a:latin typeface="Times New Roman" panose="02020603050405020304" pitchFamily="18" charset="0"/>
                        <a:ea typeface="Times New Roman" panose="02020603050405020304" pitchFamily="18" charset="0"/>
                      </a:endParaRPr>
                    </a:p>
                  </a:txBody>
                  <a:tcPr marL="67953" marR="679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9010567"/>
                  </a:ext>
                </a:extLst>
              </a:tr>
              <a:tr h="324711">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Parengimo data</a:t>
                      </a:r>
                      <a:endParaRPr lang="lt-LT" sz="1200">
                        <a:effectLst/>
                        <a:latin typeface="Times New Roman" panose="02020603050405020304" pitchFamily="18" charset="0"/>
                        <a:ea typeface="Times New Roman" panose="02020603050405020304" pitchFamily="18" charset="0"/>
                      </a:endParaRPr>
                    </a:p>
                  </a:txBody>
                  <a:tcPr marL="67953" marR="679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dirty="0">
                          <a:solidFill>
                            <a:srgbClr val="000000"/>
                          </a:solidFill>
                          <a:effectLst/>
                          <a:latin typeface="Times New Roman" panose="02020603050405020304" pitchFamily="18" charset="0"/>
                          <a:ea typeface="Times New Roman" panose="02020603050405020304" pitchFamily="18" charset="0"/>
                        </a:rPr>
                        <a:t>2021m.</a:t>
                      </a:r>
                      <a:endParaRPr lang="lt-LT" sz="1200" dirty="0">
                        <a:effectLst/>
                        <a:latin typeface="Times New Roman" panose="02020603050405020304" pitchFamily="18" charset="0"/>
                        <a:ea typeface="Times New Roman" panose="02020603050405020304" pitchFamily="18" charset="0"/>
                      </a:endParaRPr>
                    </a:p>
                  </a:txBody>
                  <a:tcPr marL="67953" marR="679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8660019"/>
                  </a:ext>
                </a:extLst>
              </a:tr>
            </a:tbl>
          </a:graphicData>
        </a:graphic>
      </p:graphicFrame>
      <p:pic>
        <p:nvPicPr>
          <p:cNvPr id="6" name="Paveikslėlis 5" descr="C:\Users\Lenovo\OneDrive\Documents\MOKYTOJŲ SEMINARAI IR METODINĖS PRIEMONĖS, KORTELĖS\IRMOS KOVALCIUK\2021-02-09_10.31_4A244721-B65E-498D-8FDC-56749F68FFAD.jpeg"/>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6461760" y="1342871"/>
            <a:ext cx="3910149" cy="2725783"/>
          </a:xfrm>
          <a:prstGeom prst="rect">
            <a:avLst/>
          </a:prstGeom>
          <a:noFill/>
          <a:ln>
            <a:noFill/>
          </a:ln>
        </p:spPr>
      </p:pic>
    </p:spTree>
    <p:extLst>
      <p:ext uri="{BB962C8B-B14F-4D97-AF65-F5344CB8AC3E}">
        <p14:creationId xmlns:p14="http://schemas.microsoft.com/office/powerpoint/2010/main" val="296378196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684212" y="4667794"/>
            <a:ext cx="8534400" cy="1497875"/>
          </a:xfrm>
        </p:spPr>
        <p:txBody>
          <a:bodyPr/>
          <a:lstStyle/>
          <a:p>
            <a:pPr algn="ctr"/>
            <a:r>
              <a:rPr lang="lt-LT" dirty="0" smtClean="0"/>
              <a:t>IRMA KOVALČIUK</a:t>
            </a:r>
            <a:br>
              <a:rPr lang="lt-LT" dirty="0" smtClean="0"/>
            </a:br>
            <a:r>
              <a:rPr lang="lt-LT" dirty="0" smtClean="0"/>
              <a:t>,,PRISIMINK MANE“</a:t>
            </a:r>
            <a:endParaRPr lang="lt-LT" dirty="0"/>
          </a:p>
        </p:txBody>
      </p:sp>
      <p:graphicFrame>
        <p:nvGraphicFramePr>
          <p:cNvPr id="3" name="Lentelė 2"/>
          <p:cNvGraphicFramePr>
            <a:graphicFrameLocks noGrp="1"/>
          </p:cNvGraphicFramePr>
          <p:nvPr>
            <p:extLst>
              <p:ext uri="{D42A27DB-BD31-4B8C-83A1-F6EECF244321}">
                <p14:modId xmlns:p14="http://schemas.microsoft.com/office/powerpoint/2010/main" val="3470666388"/>
              </p:ext>
            </p:extLst>
          </p:nvPr>
        </p:nvGraphicFramePr>
        <p:xfrm>
          <a:off x="618309" y="685799"/>
          <a:ext cx="6548845" cy="3668395"/>
        </p:xfrm>
        <a:graphic>
          <a:graphicData uri="http://schemas.openxmlformats.org/drawingml/2006/table">
            <a:tbl>
              <a:tblPr/>
              <a:tblGrid>
                <a:gridCol w="2047595">
                  <a:extLst>
                    <a:ext uri="{9D8B030D-6E8A-4147-A177-3AD203B41FA5}">
                      <a16:colId xmlns:a16="http://schemas.microsoft.com/office/drawing/2014/main" val="3661678459"/>
                    </a:ext>
                  </a:extLst>
                </a:gridCol>
                <a:gridCol w="4501250">
                  <a:extLst>
                    <a:ext uri="{9D8B030D-6E8A-4147-A177-3AD203B41FA5}">
                      <a16:colId xmlns:a16="http://schemas.microsoft.com/office/drawing/2014/main" val="1501206332"/>
                    </a:ext>
                  </a:extLst>
                </a:gridCol>
              </a:tblGrid>
              <a:tr h="290166">
                <a:tc>
                  <a:txBody>
                    <a:bodyPr/>
                    <a:lstStyle/>
                    <a:p>
                      <a:pPr algn="ctr">
                        <a:spcAft>
                          <a:spcPts val="0"/>
                        </a:spcAft>
                      </a:pPr>
                      <a:r>
                        <a:rPr lang="lt-LT" sz="1300" b="1">
                          <a:effectLst/>
                          <a:latin typeface="Times New Roman" panose="02020603050405020304" pitchFamily="18" charset="0"/>
                          <a:ea typeface="Times New Roman" panose="02020603050405020304" pitchFamily="18" charset="0"/>
                        </a:rPr>
                        <a:t>Pavadinimas</a:t>
                      </a:r>
                      <a:endParaRPr lang="lt-LT" sz="1100">
                        <a:effectLst/>
                        <a:latin typeface="Times New Roman" panose="02020603050405020304" pitchFamily="18" charset="0"/>
                        <a:ea typeface="Times New Roman" panose="02020603050405020304" pitchFamily="18" charset="0"/>
                      </a:endParaRPr>
                    </a:p>
                  </a:txBody>
                  <a:tcPr marL="64199" marR="641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lt-LT" sz="1300">
                          <a:effectLst/>
                          <a:latin typeface="Times New Roman" panose="02020603050405020304" pitchFamily="18" charset="0"/>
                          <a:ea typeface="Times New Roman" panose="02020603050405020304" pitchFamily="18" charset="0"/>
                        </a:rPr>
                        <a:t>                    Prisimink mane                    </a:t>
                      </a:r>
                      <a:endParaRPr lang="lt-LT" sz="1100">
                        <a:effectLst/>
                        <a:latin typeface="Times New Roman" panose="02020603050405020304" pitchFamily="18" charset="0"/>
                        <a:ea typeface="Times New Roman" panose="02020603050405020304" pitchFamily="18" charset="0"/>
                      </a:endParaRPr>
                    </a:p>
                  </a:txBody>
                  <a:tcPr marL="64199" marR="641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42924588"/>
                  </a:ext>
                </a:extLst>
              </a:tr>
              <a:tr h="290166">
                <a:tc>
                  <a:txBody>
                    <a:bodyPr/>
                    <a:lstStyle/>
                    <a:p>
                      <a:pPr algn="ctr">
                        <a:spcAft>
                          <a:spcPts val="0"/>
                        </a:spcAft>
                      </a:pPr>
                      <a:r>
                        <a:rPr lang="lt-LT" sz="1300" b="1">
                          <a:effectLst/>
                          <a:latin typeface="Times New Roman" panose="02020603050405020304" pitchFamily="18" charset="0"/>
                          <a:ea typeface="Times New Roman" panose="02020603050405020304" pitchFamily="18" charset="0"/>
                        </a:rPr>
                        <a:t>Dalykas, amžius</a:t>
                      </a:r>
                      <a:endParaRPr lang="lt-LT" sz="1100">
                        <a:effectLst/>
                        <a:latin typeface="Times New Roman" panose="02020603050405020304" pitchFamily="18" charset="0"/>
                        <a:ea typeface="Times New Roman" panose="02020603050405020304" pitchFamily="18" charset="0"/>
                      </a:endParaRPr>
                    </a:p>
                  </a:txBody>
                  <a:tcPr marL="64199" marR="641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lt-LT" sz="1300">
                          <a:effectLst/>
                          <a:latin typeface="Times New Roman" panose="02020603050405020304" pitchFamily="18" charset="0"/>
                          <a:ea typeface="Times New Roman" panose="02020603050405020304" pitchFamily="18" charset="0"/>
                        </a:rPr>
                        <a:t>            Ikimokyklinis ugdymas, 4-</a:t>
                      </a:r>
                      <a:r>
                        <a:rPr lang="en-US" sz="1300">
                          <a:effectLst/>
                          <a:latin typeface="Times New Roman" panose="02020603050405020304" pitchFamily="18" charset="0"/>
                          <a:ea typeface="Times New Roman" panose="02020603050405020304" pitchFamily="18" charset="0"/>
                        </a:rPr>
                        <a:t>5</a:t>
                      </a:r>
                      <a:r>
                        <a:rPr lang="lt-LT" sz="1300">
                          <a:effectLst/>
                          <a:latin typeface="Times New Roman" panose="02020603050405020304" pitchFamily="18" charset="0"/>
                          <a:ea typeface="Times New Roman" panose="02020603050405020304" pitchFamily="18" charset="0"/>
                        </a:rPr>
                        <a:t> m.</a:t>
                      </a:r>
                      <a:endParaRPr lang="lt-LT" sz="1100">
                        <a:effectLst/>
                        <a:latin typeface="Times New Roman" panose="02020603050405020304" pitchFamily="18" charset="0"/>
                        <a:ea typeface="Times New Roman" panose="02020603050405020304" pitchFamily="18" charset="0"/>
                      </a:endParaRPr>
                    </a:p>
                  </a:txBody>
                  <a:tcPr marL="64199" marR="641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4786092"/>
                  </a:ext>
                </a:extLst>
              </a:tr>
              <a:tr h="290166">
                <a:tc>
                  <a:txBody>
                    <a:bodyPr/>
                    <a:lstStyle/>
                    <a:p>
                      <a:pPr algn="ctr">
                        <a:spcAft>
                          <a:spcPts val="0"/>
                        </a:spcAft>
                      </a:pPr>
                      <a:r>
                        <a:rPr lang="lt-LT" sz="1300" b="1">
                          <a:effectLst/>
                          <a:latin typeface="Times New Roman" panose="02020603050405020304" pitchFamily="18" charset="0"/>
                          <a:ea typeface="Times New Roman" panose="02020603050405020304" pitchFamily="18" charset="0"/>
                        </a:rPr>
                        <a:t>Tikslas</a:t>
                      </a:r>
                      <a:endParaRPr lang="lt-LT" sz="1100">
                        <a:effectLst/>
                        <a:latin typeface="Times New Roman" panose="02020603050405020304" pitchFamily="18" charset="0"/>
                        <a:ea typeface="Times New Roman" panose="02020603050405020304" pitchFamily="18" charset="0"/>
                      </a:endParaRPr>
                    </a:p>
                  </a:txBody>
                  <a:tcPr marL="64199" marR="641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lt-LT" sz="1300">
                          <a:effectLst/>
                          <a:latin typeface="Times New Roman" panose="02020603050405020304" pitchFamily="18" charset="0"/>
                          <a:ea typeface="Times New Roman" panose="02020603050405020304" pitchFamily="18" charset="0"/>
                        </a:rPr>
                        <a:t>        Gerinti dėmesio sukaupimą,išlaikymą,atmintį</a:t>
                      </a:r>
                      <a:endParaRPr lang="lt-LT" sz="1100">
                        <a:effectLst/>
                        <a:latin typeface="Times New Roman" panose="02020603050405020304" pitchFamily="18" charset="0"/>
                        <a:ea typeface="Times New Roman" panose="02020603050405020304" pitchFamily="18" charset="0"/>
                      </a:endParaRPr>
                    </a:p>
                  </a:txBody>
                  <a:tcPr marL="64199" marR="641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0258173"/>
                  </a:ext>
                </a:extLst>
              </a:tr>
              <a:tr h="1418856">
                <a:tc>
                  <a:txBody>
                    <a:bodyPr/>
                    <a:lstStyle/>
                    <a:p>
                      <a:pPr algn="ctr">
                        <a:spcAft>
                          <a:spcPts val="0"/>
                        </a:spcAft>
                      </a:pPr>
                      <a:r>
                        <a:rPr lang="lt-LT" sz="1300" b="1">
                          <a:effectLst/>
                          <a:latin typeface="Times New Roman" panose="02020603050405020304" pitchFamily="18" charset="0"/>
                          <a:ea typeface="Times New Roman" panose="02020603050405020304" pitchFamily="18" charset="0"/>
                        </a:rPr>
                        <a:t>Priemonės aprašymas</a:t>
                      </a:r>
                      <a:endParaRPr lang="lt-LT" sz="1100">
                        <a:effectLst/>
                        <a:latin typeface="Times New Roman" panose="02020603050405020304" pitchFamily="18" charset="0"/>
                        <a:ea typeface="Times New Roman" panose="02020603050405020304" pitchFamily="18" charset="0"/>
                      </a:endParaRPr>
                    </a:p>
                  </a:txBody>
                  <a:tcPr marL="64199" marR="641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lt-LT" sz="1300" dirty="0">
                          <a:effectLst/>
                          <a:latin typeface="Times New Roman" panose="02020603050405020304" pitchFamily="18" charset="0"/>
                          <a:ea typeface="Times New Roman" panose="02020603050405020304" pitchFamily="18" charset="0"/>
                        </a:rPr>
                        <a:t> </a:t>
                      </a:r>
                      <a:endParaRPr lang="lt-LT" sz="1100" dirty="0">
                        <a:effectLst/>
                        <a:latin typeface="Times New Roman" panose="02020603050405020304" pitchFamily="18" charset="0"/>
                        <a:ea typeface="Times New Roman" panose="02020603050405020304" pitchFamily="18" charset="0"/>
                      </a:endParaRPr>
                    </a:p>
                    <a:p>
                      <a:pPr marL="457200">
                        <a:spcAft>
                          <a:spcPts val="0"/>
                        </a:spcAft>
                      </a:pPr>
                      <a:r>
                        <a:rPr lang="lt-LT" sz="1300" dirty="0">
                          <a:effectLst/>
                          <a:latin typeface="Times New Roman" panose="02020603050405020304" pitchFamily="18" charset="0"/>
                          <a:ea typeface="Times New Roman" panose="02020603050405020304" pitchFamily="18" charset="0"/>
                        </a:rPr>
                        <a:t>Pradedame nuo  dviejų dėžučių ir pridedame po vieną.</a:t>
                      </a:r>
                      <a:endParaRPr lang="lt-LT" sz="1100" dirty="0">
                        <a:effectLst/>
                        <a:latin typeface="Times New Roman" panose="02020603050405020304" pitchFamily="18" charset="0"/>
                        <a:ea typeface="Times New Roman" panose="02020603050405020304" pitchFamily="18" charset="0"/>
                      </a:endParaRPr>
                    </a:p>
                    <a:p>
                      <a:pPr>
                        <a:spcAft>
                          <a:spcPts val="0"/>
                        </a:spcAft>
                      </a:pPr>
                      <a:r>
                        <a:rPr lang="lt-LT" sz="1300" dirty="0">
                          <a:effectLst/>
                          <a:latin typeface="Times New Roman" panose="02020603050405020304" pitchFamily="18" charset="0"/>
                          <a:ea typeface="Times New Roman" panose="02020603050405020304" pitchFamily="18" charset="0"/>
                        </a:rPr>
                        <a:t> </a:t>
                      </a:r>
                      <a:endParaRPr lang="lt-LT" sz="1100" dirty="0">
                        <a:effectLst/>
                        <a:latin typeface="Times New Roman" panose="02020603050405020304" pitchFamily="18" charset="0"/>
                        <a:ea typeface="Times New Roman" panose="02020603050405020304" pitchFamily="18" charset="0"/>
                      </a:endParaRPr>
                    </a:p>
                    <a:p>
                      <a:pPr marL="457200">
                        <a:spcAft>
                          <a:spcPts val="0"/>
                        </a:spcAft>
                      </a:pPr>
                      <a:r>
                        <a:rPr lang="lt-LT" sz="1300" dirty="0">
                          <a:effectLst/>
                          <a:latin typeface="Times New Roman" panose="02020603050405020304" pitchFamily="18" charset="0"/>
                          <a:ea typeface="Times New Roman" panose="02020603050405020304" pitchFamily="18" charset="0"/>
                        </a:rPr>
                        <a:t> </a:t>
                      </a:r>
                      <a:endParaRPr lang="lt-LT" sz="1100" dirty="0">
                        <a:effectLst/>
                        <a:latin typeface="Times New Roman" panose="02020603050405020304" pitchFamily="18" charset="0"/>
                        <a:ea typeface="Times New Roman" panose="02020603050405020304" pitchFamily="18" charset="0"/>
                      </a:endParaRPr>
                    </a:p>
                    <a:p>
                      <a:pPr marL="457200">
                        <a:spcAft>
                          <a:spcPts val="0"/>
                        </a:spcAft>
                      </a:pPr>
                      <a:r>
                        <a:rPr lang="lt-LT" sz="1300" dirty="0">
                          <a:effectLst/>
                          <a:latin typeface="Times New Roman" panose="02020603050405020304" pitchFamily="18" charset="0"/>
                          <a:ea typeface="Times New Roman" panose="02020603050405020304" pitchFamily="18" charset="0"/>
                        </a:rPr>
                        <a:t> </a:t>
                      </a:r>
                      <a:endParaRPr lang="lt-LT" sz="1100" dirty="0">
                        <a:effectLst/>
                        <a:latin typeface="Times New Roman" panose="02020603050405020304" pitchFamily="18" charset="0"/>
                        <a:ea typeface="Times New Roman" panose="02020603050405020304" pitchFamily="18" charset="0"/>
                      </a:endParaRPr>
                    </a:p>
                    <a:p>
                      <a:pPr marL="457200">
                        <a:spcAft>
                          <a:spcPts val="0"/>
                        </a:spcAft>
                      </a:pPr>
                      <a:r>
                        <a:rPr lang="lt-LT" sz="1300" dirty="0">
                          <a:effectLst/>
                          <a:latin typeface="Times New Roman" panose="02020603050405020304" pitchFamily="18" charset="0"/>
                          <a:ea typeface="Times New Roman" panose="02020603050405020304" pitchFamily="18" charset="0"/>
                        </a:rPr>
                        <a:t> </a:t>
                      </a:r>
                      <a:endParaRPr lang="lt-LT" sz="1100" dirty="0">
                        <a:effectLst/>
                        <a:latin typeface="Times New Roman" panose="02020603050405020304" pitchFamily="18" charset="0"/>
                        <a:ea typeface="Times New Roman" panose="02020603050405020304" pitchFamily="18" charset="0"/>
                      </a:endParaRPr>
                    </a:p>
                  </a:txBody>
                  <a:tcPr marL="64199" marR="641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64957927"/>
                  </a:ext>
                </a:extLst>
              </a:tr>
              <a:tr h="405387">
                <a:tc>
                  <a:txBody>
                    <a:bodyPr/>
                    <a:lstStyle/>
                    <a:p>
                      <a:pPr algn="ctr">
                        <a:spcAft>
                          <a:spcPts val="0"/>
                        </a:spcAft>
                      </a:pPr>
                      <a:r>
                        <a:rPr lang="lt-LT" sz="1300" b="1">
                          <a:effectLst/>
                          <a:latin typeface="Times New Roman" panose="02020603050405020304" pitchFamily="18" charset="0"/>
                          <a:ea typeface="Times New Roman" panose="02020603050405020304" pitchFamily="18" charset="0"/>
                        </a:rPr>
                        <a:t>Ugdomos kompetencijos</a:t>
                      </a:r>
                      <a:endParaRPr lang="lt-LT" sz="1100">
                        <a:effectLst/>
                        <a:latin typeface="Times New Roman" panose="02020603050405020304" pitchFamily="18" charset="0"/>
                        <a:ea typeface="Times New Roman" panose="02020603050405020304" pitchFamily="18" charset="0"/>
                      </a:endParaRPr>
                    </a:p>
                  </a:txBody>
                  <a:tcPr marL="64199" marR="641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300">
                          <a:effectLst/>
                          <a:latin typeface="Times New Roman" panose="02020603050405020304" pitchFamily="18" charset="0"/>
                          <a:ea typeface="Times New Roman" panose="02020603050405020304" pitchFamily="18" charset="0"/>
                        </a:rPr>
                        <a:t>Pažinimo, komunikavimo.</a:t>
                      </a:r>
                      <a:endParaRPr lang="lt-LT" sz="1100">
                        <a:effectLst/>
                        <a:latin typeface="Times New Roman" panose="02020603050405020304" pitchFamily="18" charset="0"/>
                        <a:ea typeface="Times New Roman" panose="02020603050405020304" pitchFamily="18" charset="0"/>
                      </a:endParaRPr>
                    </a:p>
                  </a:txBody>
                  <a:tcPr marL="64199" marR="641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9720922"/>
                  </a:ext>
                </a:extLst>
              </a:tr>
              <a:tr h="683488">
                <a:tc>
                  <a:txBody>
                    <a:bodyPr/>
                    <a:lstStyle/>
                    <a:p>
                      <a:pPr algn="ctr">
                        <a:spcAft>
                          <a:spcPts val="0"/>
                        </a:spcAft>
                      </a:pPr>
                      <a:r>
                        <a:rPr lang="lt-LT" sz="1300" b="1">
                          <a:effectLst/>
                          <a:latin typeface="Times New Roman" panose="02020603050405020304" pitchFamily="18" charset="0"/>
                          <a:ea typeface="Times New Roman" panose="02020603050405020304" pitchFamily="18" charset="0"/>
                        </a:rPr>
                        <a:t>Autorius, </a:t>
                      </a:r>
                      <a:endParaRPr lang="lt-LT" sz="1100">
                        <a:effectLst/>
                        <a:latin typeface="Times New Roman" panose="02020603050405020304" pitchFamily="18" charset="0"/>
                        <a:ea typeface="Times New Roman" panose="02020603050405020304" pitchFamily="18" charset="0"/>
                      </a:endParaRPr>
                    </a:p>
                    <a:p>
                      <a:pPr algn="ctr">
                        <a:spcAft>
                          <a:spcPts val="0"/>
                        </a:spcAft>
                      </a:pPr>
                      <a:r>
                        <a:rPr lang="lt-LT" sz="1300" b="1">
                          <a:effectLst/>
                          <a:latin typeface="Times New Roman" panose="02020603050405020304" pitchFamily="18" charset="0"/>
                          <a:ea typeface="Times New Roman" panose="02020603050405020304" pitchFamily="18" charset="0"/>
                        </a:rPr>
                        <a:t>pareigos, </a:t>
                      </a:r>
                      <a:endParaRPr lang="lt-LT" sz="1100">
                        <a:effectLst/>
                        <a:latin typeface="Times New Roman" panose="02020603050405020304" pitchFamily="18" charset="0"/>
                        <a:ea typeface="Times New Roman" panose="02020603050405020304" pitchFamily="18" charset="0"/>
                      </a:endParaRPr>
                    </a:p>
                    <a:p>
                      <a:pPr algn="ctr">
                        <a:spcAft>
                          <a:spcPts val="0"/>
                        </a:spcAft>
                      </a:pPr>
                      <a:r>
                        <a:rPr lang="lt-LT" sz="1300" b="1">
                          <a:effectLst/>
                          <a:latin typeface="Times New Roman" panose="02020603050405020304" pitchFamily="18" charset="0"/>
                          <a:ea typeface="Times New Roman" panose="02020603050405020304" pitchFamily="18" charset="0"/>
                        </a:rPr>
                        <a:t>kvalifikacinė kategorija </a:t>
                      </a:r>
                      <a:endParaRPr lang="lt-LT" sz="1100">
                        <a:effectLst/>
                        <a:latin typeface="Times New Roman" panose="02020603050405020304" pitchFamily="18" charset="0"/>
                        <a:ea typeface="Times New Roman" panose="02020603050405020304" pitchFamily="18" charset="0"/>
                      </a:endParaRPr>
                    </a:p>
                  </a:txBody>
                  <a:tcPr marL="64199" marR="641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lt-LT" sz="1300">
                          <a:effectLst/>
                          <a:latin typeface="Times New Roman" panose="02020603050405020304" pitchFamily="18" charset="0"/>
                          <a:ea typeface="Times New Roman" panose="02020603050405020304" pitchFamily="18" charset="0"/>
                        </a:rPr>
                        <a:t>                                Irma Kovalčiuk           </a:t>
                      </a:r>
                      <a:endParaRPr lang="lt-LT" sz="1100">
                        <a:effectLst/>
                        <a:latin typeface="Times New Roman" panose="02020603050405020304" pitchFamily="18" charset="0"/>
                        <a:ea typeface="Times New Roman" panose="02020603050405020304" pitchFamily="18" charset="0"/>
                      </a:endParaRPr>
                    </a:p>
                    <a:p>
                      <a:pPr>
                        <a:spcAft>
                          <a:spcPts val="0"/>
                        </a:spcAft>
                      </a:pPr>
                      <a:r>
                        <a:rPr lang="lt-LT" sz="1300">
                          <a:effectLst/>
                          <a:latin typeface="Times New Roman" panose="02020603050405020304" pitchFamily="18" charset="0"/>
                          <a:ea typeface="Times New Roman" panose="02020603050405020304" pitchFamily="18" charset="0"/>
                        </a:rPr>
                        <a:t>                                    Logopedė</a:t>
                      </a:r>
                      <a:endParaRPr lang="lt-LT" sz="1100">
                        <a:effectLst/>
                        <a:latin typeface="Times New Roman" panose="02020603050405020304" pitchFamily="18" charset="0"/>
                        <a:ea typeface="Times New Roman" panose="02020603050405020304" pitchFamily="18" charset="0"/>
                      </a:endParaRPr>
                    </a:p>
                  </a:txBody>
                  <a:tcPr marL="64199" marR="641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45910326"/>
                  </a:ext>
                </a:extLst>
              </a:tr>
              <a:tr h="290166">
                <a:tc>
                  <a:txBody>
                    <a:bodyPr/>
                    <a:lstStyle/>
                    <a:p>
                      <a:pPr algn="ctr">
                        <a:spcAft>
                          <a:spcPts val="0"/>
                        </a:spcAft>
                      </a:pPr>
                      <a:r>
                        <a:rPr lang="lt-LT" sz="1300" b="1">
                          <a:effectLst/>
                          <a:latin typeface="Times New Roman" panose="02020603050405020304" pitchFamily="18" charset="0"/>
                          <a:ea typeface="Times New Roman" panose="02020603050405020304" pitchFamily="18" charset="0"/>
                        </a:rPr>
                        <a:t>Parengimo data</a:t>
                      </a:r>
                      <a:endParaRPr lang="lt-LT" sz="1100">
                        <a:effectLst/>
                        <a:latin typeface="Times New Roman" panose="02020603050405020304" pitchFamily="18" charset="0"/>
                        <a:ea typeface="Times New Roman" panose="02020603050405020304" pitchFamily="18" charset="0"/>
                      </a:endParaRPr>
                    </a:p>
                  </a:txBody>
                  <a:tcPr marL="64199" marR="641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300" dirty="0">
                          <a:solidFill>
                            <a:srgbClr val="000000"/>
                          </a:solidFill>
                          <a:effectLst/>
                          <a:latin typeface="Times New Roman" panose="02020603050405020304" pitchFamily="18" charset="0"/>
                          <a:ea typeface="Times New Roman" panose="02020603050405020304" pitchFamily="18" charset="0"/>
                        </a:rPr>
                        <a:t>2021m.</a:t>
                      </a:r>
                      <a:endParaRPr lang="lt-LT" sz="1100" dirty="0">
                        <a:effectLst/>
                        <a:latin typeface="Times New Roman" panose="02020603050405020304" pitchFamily="18" charset="0"/>
                        <a:ea typeface="Times New Roman" panose="02020603050405020304" pitchFamily="18" charset="0"/>
                      </a:endParaRPr>
                    </a:p>
                  </a:txBody>
                  <a:tcPr marL="64199" marR="641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95790718"/>
                  </a:ext>
                </a:extLst>
              </a:tr>
            </a:tbl>
          </a:graphicData>
        </a:graphic>
      </p:graphicFrame>
      <p:pic>
        <p:nvPicPr>
          <p:cNvPr id="5" name="Paveikslėlis 4" descr="C:\Users\Lenovo\OneDrive\Documents\MOKYTOJŲ SEMINARAI IR METODINĖS PRIEMONĖS, KORTELĖS\IRMOS KOVALCIUK\2021-02-09_10.31_FC780248-DC8C-418A-BAF5-75DB37734B07.jpeg"/>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7240134" y="1144268"/>
            <a:ext cx="3668395" cy="2751455"/>
          </a:xfrm>
          <a:prstGeom prst="rect">
            <a:avLst/>
          </a:prstGeom>
          <a:noFill/>
          <a:ln>
            <a:noFill/>
          </a:ln>
        </p:spPr>
      </p:pic>
    </p:spTree>
    <p:extLst>
      <p:ext uri="{BB962C8B-B14F-4D97-AF65-F5344CB8AC3E}">
        <p14:creationId xmlns:p14="http://schemas.microsoft.com/office/powerpoint/2010/main" val="325882005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684212" y="4981302"/>
            <a:ext cx="10593388" cy="1750423"/>
          </a:xfrm>
        </p:spPr>
        <p:txBody>
          <a:bodyPr>
            <a:normAutofit/>
          </a:bodyPr>
          <a:lstStyle/>
          <a:p>
            <a:pPr algn="ctr"/>
            <a:r>
              <a:rPr lang="lt-LT" dirty="0" smtClean="0"/>
              <a:t>Audronė </a:t>
            </a:r>
            <a:r>
              <a:rPr lang="lt-LT" dirty="0" err="1" smtClean="0"/>
              <a:t>Šimkuvienė</a:t>
            </a:r>
            <a:r>
              <a:rPr lang="lt-LT" dirty="0" smtClean="0"/>
              <a:t/>
            </a:r>
            <a:br>
              <a:rPr lang="lt-LT" dirty="0" smtClean="0"/>
            </a:br>
            <a:r>
              <a:rPr lang="lt-LT" dirty="0" smtClean="0"/>
              <a:t>,,SPALVOTI ŽYMEKLIAI - ,,STOP“, ,,VAROMĖS“</a:t>
            </a:r>
            <a:endParaRPr lang="lt-LT" dirty="0"/>
          </a:p>
        </p:txBody>
      </p:sp>
      <p:graphicFrame>
        <p:nvGraphicFramePr>
          <p:cNvPr id="4" name="Turinio vietos rezervavimo ženklas 3"/>
          <p:cNvGraphicFramePr>
            <a:graphicFrameLocks noGrp="1"/>
          </p:cNvGraphicFramePr>
          <p:nvPr>
            <p:ph idx="1"/>
            <p:extLst>
              <p:ext uri="{D42A27DB-BD31-4B8C-83A1-F6EECF244321}">
                <p14:modId xmlns:p14="http://schemas.microsoft.com/office/powerpoint/2010/main" val="758554593"/>
              </p:ext>
            </p:extLst>
          </p:nvPr>
        </p:nvGraphicFramePr>
        <p:xfrm>
          <a:off x="4702630" y="368178"/>
          <a:ext cx="6348547" cy="4404117"/>
        </p:xfrm>
        <a:graphic>
          <a:graphicData uri="http://schemas.openxmlformats.org/drawingml/2006/table">
            <a:tbl>
              <a:tblPr/>
              <a:tblGrid>
                <a:gridCol w="1984970">
                  <a:extLst>
                    <a:ext uri="{9D8B030D-6E8A-4147-A177-3AD203B41FA5}">
                      <a16:colId xmlns:a16="http://schemas.microsoft.com/office/drawing/2014/main" val="2162640979"/>
                    </a:ext>
                  </a:extLst>
                </a:gridCol>
                <a:gridCol w="4363577">
                  <a:extLst>
                    <a:ext uri="{9D8B030D-6E8A-4147-A177-3AD203B41FA5}">
                      <a16:colId xmlns:a16="http://schemas.microsoft.com/office/drawing/2014/main" val="972184255"/>
                    </a:ext>
                  </a:extLst>
                </a:gridCol>
              </a:tblGrid>
              <a:tr h="392348">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Pavadinimas</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dirty="0">
                          <a:effectLst/>
                          <a:latin typeface="Times New Roman" panose="02020603050405020304" pitchFamily="18" charset="0"/>
                          <a:ea typeface="Times New Roman" panose="02020603050405020304" pitchFamily="18" charset="0"/>
                        </a:rPr>
                        <a:t>Spalvoti žymekliai – „Stop“ , „Varomės“</a:t>
                      </a:r>
                      <a:endParaRPr lang="lt-LT"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49154873"/>
                  </a:ext>
                </a:extLst>
              </a:tr>
              <a:tr h="392348">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Dalykas, amžius</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a:effectLst/>
                          <a:latin typeface="Times New Roman" panose="02020603050405020304" pitchFamily="18" charset="0"/>
                          <a:ea typeface="Times New Roman" panose="02020603050405020304" pitchFamily="18" charset="0"/>
                        </a:rPr>
                        <a:t>Priešmokyklinis ugdymas, </a:t>
                      </a:r>
                      <a:r>
                        <a:rPr lang="en-US" sz="1400">
                          <a:effectLst/>
                          <a:latin typeface="Times New Roman" panose="02020603050405020304" pitchFamily="18" charset="0"/>
                          <a:ea typeface="Times New Roman" panose="02020603050405020304" pitchFamily="18" charset="0"/>
                        </a:rPr>
                        <a:t>5- 6</a:t>
                      </a:r>
                      <a:r>
                        <a:rPr lang="lt-LT" sz="1400">
                          <a:effectLst/>
                          <a:latin typeface="Times New Roman" panose="02020603050405020304" pitchFamily="18" charset="0"/>
                          <a:ea typeface="Times New Roman" panose="02020603050405020304" pitchFamily="18" charset="0"/>
                        </a:rPr>
                        <a:t>m.</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7270192"/>
                  </a:ext>
                </a:extLst>
              </a:tr>
              <a:tr h="435398">
                <a:tc>
                  <a:txBody>
                    <a:bodyPr/>
                    <a:lstStyle/>
                    <a:p>
                      <a:pPr algn="ctr">
                        <a:spcAft>
                          <a:spcPts val="0"/>
                        </a:spcAft>
                      </a:pPr>
                      <a:r>
                        <a:rPr lang="lt-LT" sz="1400" b="1" dirty="0">
                          <a:effectLst/>
                          <a:latin typeface="Times New Roman" panose="02020603050405020304" pitchFamily="18" charset="0"/>
                          <a:ea typeface="Times New Roman" panose="02020603050405020304" pitchFamily="18" charset="0"/>
                        </a:rPr>
                        <a:t>Tikslas</a:t>
                      </a:r>
                      <a:endParaRPr lang="lt-LT"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a:effectLst/>
                          <a:latin typeface="Times New Roman" panose="02020603050405020304" pitchFamily="18" charset="0"/>
                          <a:ea typeface="Times New Roman" panose="02020603050405020304" pitchFamily="18" charset="0"/>
                        </a:rPr>
                        <a:t>Žymeklių pagalba reguliuojama vaikų judėjimo kryptis.</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1808618"/>
                  </a:ext>
                </a:extLst>
              </a:tr>
              <a:tr h="1116670">
                <a:tc>
                  <a:txBody>
                    <a:bodyPr/>
                    <a:lstStyle/>
                    <a:p>
                      <a:pPr algn="ctr">
                        <a:spcAft>
                          <a:spcPts val="0"/>
                        </a:spcAft>
                      </a:pPr>
                      <a:r>
                        <a:rPr lang="lt-LT" sz="1400" b="1" dirty="0">
                          <a:effectLst/>
                          <a:latin typeface="Times New Roman" panose="02020603050405020304" pitchFamily="18" charset="0"/>
                          <a:ea typeface="Times New Roman" panose="02020603050405020304" pitchFamily="18" charset="0"/>
                        </a:rPr>
                        <a:t>Priemonės aprašymas</a:t>
                      </a:r>
                      <a:endParaRPr lang="lt-LT"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spcAft>
                          <a:spcPts val="0"/>
                        </a:spcAft>
                        <a:buFont typeface="Symbol" panose="05050102010706020507" pitchFamily="18" charset="2"/>
                        <a:buChar char=""/>
                      </a:pPr>
                      <a:r>
                        <a:rPr lang="lt-LT" sz="1400" dirty="0">
                          <a:effectLst/>
                          <a:latin typeface="Times New Roman" panose="02020603050405020304" pitchFamily="18" charset="0"/>
                          <a:ea typeface="Times New Roman" panose="02020603050405020304" pitchFamily="18" charset="0"/>
                        </a:rPr>
                        <a:t>Ugdyti dėmesingumą;</a:t>
                      </a:r>
                      <a:endParaRPr lang="lt-LT" sz="1200" dirty="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lt-LT" sz="1400" dirty="0">
                          <a:effectLst/>
                          <a:latin typeface="Times New Roman" panose="02020603050405020304" pitchFamily="18" charset="0"/>
                          <a:ea typeface="Times New Roman" panose="02020603050405020304" pitchFamily="18" charset="0"/>
                        </a:rPr>
                        <a:t>Ugdyti vaikų orientaciją pasirinktoje sporto erdvėje;</a:t>
                      </a:r>
                      <a:endParaRPr lang="lt-LT" sz="1200" dirty="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lt-LT" sz="1400" dirty="0">
                          <a:effectLst/>
                          <a:latin typeface="Times New Roman" panose="02020603050405020304" pitchFamily="18" charset="0"/>
                          <a:ea typeface="Times New Roman" panose="02020603050405020304" pitchFamily="18" charset="0"/>
                        </a:rPr>
                        <a:t>Ugdyti gebėjimą suderinti veiksmus.</a:t>
                      </a:r>
                      <a:endParaRPr lang="lt-LT"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22096479"/>
                  </a:ext>
                </a:extLst>
              </a:tr>
              <a:tr h="558335">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Ugdomos kompetencijos</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a:effectLst/>
                          <a:latin typeface="Times New Roman" panose="02020603050405020304" pitchFamily="18" charset="0"/>
                          <a:ea typeface="Times New Roman" panose="02020603050405020304" pitchFamily="18" charset="0"/>
                        </a:rPr>
                        <a:t>Pažinimo, komunikavimo, sveikatos.</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8453970"/>
                  </a:ext>
                </a:extLst>
              </a:tr>
              <a:tr h="1116670">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Autorius, </a:t>
                      </a:r>
                      <a:endParaRPr lang="lt-LT" sz="1200">
                        <a:effectLst/>
                        <a:latin typeface="Times New Roman" panose="02020603050405020304" pitchFamily="18" charset="0"/>
                        <a:ea typeface="Times New Roman" panose="02020603050405020304" pitchFamily="18" charset="0"/>
                      </a:endParaRPr>
                    </a:p>
                    <a:p>
                      <a:pPr algn="ctr">
                        <a:spcAft>
                          <a:spcPts val="0"/>
                        </a:spcAft>
                      </a:pPr>
                      <a:r>
                        <a:rPr lang="lt-LT" sz="1400" b="1">
                          <a:effectLst/>
                          <a:latin typeface="Times New Roman" panose="02020603050405020304" pitchFamily="18" charset="0"/>
                          <a:ea typeface="Times New Roman" panose="02020603050405020304" pitchFamily="18" charset="0"/>
                        </a:rPr>
                        <a:t>pareigos, </a:t>
                      </a:r>
                      <a:endParaRPr lang="lt-LT" sz="1200">
                        <a:effectLst/>
                        <a:latin typeface="Times New Roman" panose="02020603050405020304" pitchFamily="18" charset="0"/>
                        <a:ea typeface="Times New Roman" panose="02020603050405020304" pitchFamily="18" charset="0"/>
                      </a:endParaRPr>
                    </a:p>
                    <a:p>
                      <a:pPr algn="ctr">
                        <a:spcAft>
                          <a:spcPts val="0"/>
                        </a:spcAft>
                      </a:pPr>
                      <a:r>
                        <a:rPr lang="lt-LT" sz="1400" b="1">
                          <a:effectLst/>
                          <a:latin typeface="Times New Roman" panose="02020603050405020304" pitchFamily="18" charset="0"/>
                          <a:ea typeface="Times New Roman" panose="02020603050405020304" pitchFamily="18" charset="0"/>
                        </a:rPr>
                        <a:t>kvalifikacinė kategorija </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a:effectLst/>
                          <a:latin typeface="Times New Roman" panose="02020603050405020304" pitchFamily="18" charset="0"/>
                          <a:ea typeface="Times New Roman" panose="02020603050405020304" pitchFamily="18" charset="0"/>
                        </a:rPr>
                        <a:t>Audronė Šimkuvienė</a:t>
                      </a:r>
                      <a:endParaRPr lang="lt-LT" sz="1200">
                        <a:effectLst/>
                        <a:latin typeface="Times New Roman" panose="02020603050405020304" pitchFamily="18" charset="0"/>
                        <a:ea typeface="Times New Roman" panose="02020603050405020304" pitchFamily="18" charset="0"/>
                      </a:endParaRPr>
                    </a:p>
                    <a:p>
                      <a:pPr algn="ctr">
                        <a:spcAft>
                          <a:spcPts val="0"/>
                        </a:spcAft>
                      </a:pPr>
                      <a:r>
                        <a:rPr lang="lt-LT" sz="1400">
                          <a:effectLst/>
                          <a:latin typeface="Times New Roman" panose="02020603050405020304" pitchFamily="18" charset="0"/>
                          <a:ea typeface="Times New Roman" panose="02020603050405020304" pitchFamily="18" charset="0"/>
                        </a:rPr>
                        <a:t>Ikimokyklinio ugdymo mokytoja</a:t>
                      </a:r>
                      <a:endParaRPr lang="lt-LT" sz="1200">
                        <a:effectLst/>
                        <a:latin typeface="Times New Roman" panose="02020603050405020304" pitchFamily="18" charset="0"/>
                        <a:ea typeface="Times New Roman" panose="02020603050405020304" pitchFamily="18" charset="0"/>
                      </a:endParaRPr>
                    </a:p>
                    <a:p>
                      <a:pPr algn="ctr">
                        <a:spcAft>
                          <a:spcPts val="0"/>
                        </a:spcAft>
                      </a:pPr>
                      <a:r>
                        <a:rPr lang="lt-LT" sz="1400">
                          <a:effectLst/>
                          <a:latin typeface="Times New Roman" panose="02020603050405020304" pitchFamily="18" charset="0"/>
                          <a:ea typeface="Times New Roman" panose="02020603050405020304" pitchFamily="18" charset="0"/>
                        </a:rPr>
                        <a:t> </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45595239"/>
                  </a:ext>
                </a:extLst>
              </a:tr>
              <a:tr h="392348">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Parengimo data</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dirty="0">
                          <a:effectLst/>
                          <a:latin typeface="Times New Roman" panose="02020603050405020304" pitchFamily="18" charset="0"/>
                          <a:ea typeface="Times New Roman" panose="02020603050405020304" pitchFamily="18" charset="0"/>
                        </a:rPr>
                        <a:t>2020 m.</a:t>
                      </a:r>
                      <a:endParaRPr lang="lt-LT"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80576099"/>
                  </a:ext>
                </a:extLst>
              </a:tr>
            </a:tbl>
          </a:graphicData>
        </a:graphic>
      </p:graphicFrame>
      <p:pic>
        <p:nvPicPr>
          <p:cNvPr id="5" name="Paveikslėlis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712" y="368177"/>
            <a:ext cx="3653315" cy="4404117"/>
          </a:xfrm>
          <a:prstGeom prst="rect">
            <a:avLst/>
          </a:prstGeom>
        </p:spPr>
      </p:pic>
    </p:spTree>
    <p:extLst>
      <p:ext uri="{BB962C8B-B14F-4D97-AF65-F5344CB8AC3E}">
        <p14:creationId xmlns:p14="http://schemas.microsoft.com/office/powerpoint/2010/main" val="24267792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838200" y="1256145"/>
            <a:ext cx="10515600" cy="434543"/>
          </a:xfrm>
        </p:spPr>
        <p:txBody>
          <a:bodyPr>
            <a:normAutofit fontScale="90000"/>
          </a:bodyPr>
          <a:lstStyle/>
          <a:p>
            <a:pPr algn="ctr"/>
            <a:r>
              <a:rPr lang="lt-LT" dirty="0" smtClean="0"/>
              <a:t>Sonata Kairienė</a:t>
            </a:r>
            <a:br>
              <a:rPr lang="lt-LT" dirty="0" smtClean="0"/>
            </a:br>
            <a:r>
              <a:rPr lang="lt-LT" dirty="0" smtClean="0"/>
              <a:t>,,PAMAITINK PARŠELĮ“</a:t>
            </a:r>
            <a:br>
              <a:rPr lang="lt-LT" dirty="0" smtClean="0"/>
            </a:br>
            <a:r>
              <a:rPr lang="lt-LT" dirty="0" smtClean="0"/>
              <a:t/>
            </a:r>
            <a:br>
              <a:rPr lang="lt-LT" dirty="0" smtClean="0"/>
            </a:br>
            <a:r>
              <a:rPr lang="lt-LT" dirty="0" smtClean="0"/>
              <a:t>,,</a:t>
            </a:r>
            <a:endParaRPr lang="lt-LT" dirty="0"/>
          </a:p>
        </p:txBody>
      </p:sp>
      <p:pic>
        <p:nvPicPr>
          <p:cNvPr id="14338" name="Picture 2" descr="https://musudarzelis.lt/uploads/mazGint/messages/2021-01-25_18.53_142845051_874681553368349_1619835310817867177_n.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rot="16200000">
            <a:off x="238315" y="1515510"/>
            <a:ext cx="3278479" cy="300181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Lentelė 3"/>
          <p:cNvGraphicFramePr>
            <a:graphicFrameLocks noGrp="1"/>
          </p:cNvGraphicFramePr>
          <p:nvPr>
            <p:extLst>
              <p:ext uri="{D42A27DB-BD31-4B8C-83A1-F6EECF244321}">
                <p14:modId xmlns:p14="http://schemas.microsoft.com/office/powerpoint/2010/main" val="3466444075"/>
              </p:ext>
            </p:extLst>
          </p:nvPr>
        </p:nvGraphicFramePr>
        <p:xfrm>
          <a:off x="5301673" y="1690686"/>
          <a:ext cx="6142182" cy="4267491"/>
        </p:xfrm>
        <a:graphic>
          <a:graphicData uri="http://schemas.openxmlformats.org/drawingml/2006/table">
            <a:tbl>
              <a:tblPr/>
              <a:tblGrid>
                <a:gridCol w="1920445">
                  <a:extLst>
                    <a:ext uri="{9D8B030D-6E8A-4147-A177-3AD203B41FA5}">
                      <a16:colId xmlns:a16="http://schemas.microsoft.com/office/drawing/2014/main" val="798026734"/>
                    </a:ext>
                  </a:extLst>
                </a:gridCol>
                <a:gridCol w="4221737">
                  <a:extLst>
                    <a:ext uri="{9D8B030D-6E8A-4147-A177-3AD203B41FA5}">
                      <a16:colId xmlns:a16="http://schemas.microsoft.com/office/drawing/2014/main" val="2495544134"/>
                    </a:ext>
                  </a:extLst>
                </a:gridCol>
              </a:tblGrid>
              <a:tr h="313214">
                <a:tc>
                  <a:txBody>
                    <a:bodyPr/>
                    <a:lstStyle/>
                    <a:p>
                      <a:pPr algn="ctr">
                        <a:lnSpc>
                          <a:spcPct val="115000"/>
                        </a:lnSpc>
                        <a:spcAft>
                          <a:spcPts val="0"/>
                        </a:spcAft>
                      </a:pPr>
                      <a:r>
                        <a:rPr lang="lt-LT" sz="1400" b="1">
                          <a:effectLst/>
                          <a:latin typeface="Times New Roman" panose="02020603050405020304" pitchFamily="18" charset="0"/>
                          <a:ea typeface="Times New Roman" panose="02020603050405020304" pitchFamily="18" charset="0"/>
                          <a:cs typeface="Times New Roman" panose="02020603050405020304" pitchFamily="18" charset="0"/>
                        </a:rPr>
                        <a:t>Pavadinimas</a:t>
                      </a:r>
                      <a:endParaRPr lang="lt-L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lt-LT" sz="1400">
                          <a:effectLst/>
                          <a:latin typeface="Times New Roman" panose="02020603050405020304" pitchFamily="18" charset="0"/>
                          <a:ea typeface="Times New Roman" panose="02020603050405020304" pitchFamily="18" charset="0"/>
                          <a:cs typeface="Times New Roman" panose="02020603050405020304" pitchFamily="18" charset="0"/>
                        </a:rPr>
                        <a:t>„Pamaitink paršelį“</a:t>
                      </a:r>
                      <a:endParaRPr lang="lt-L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80610985"/>
                  </a:ext>
                </a:extLst>
              </a:tr>
              <a:tr h="313214">
                <a:tc>
                  <a:txBody>
                    <a:bodyPr/>
                    <a:lstStyle/>
                    <a:p>
                      <a:pPr algn="ctr">
                        <a:lnSpc>
                          <a:spcPct val="115000"/>
                        </a:lnSpc>
                        <a:spcAft>
                          <a:spcPts val="0"/>
                        </a:spcAft>
                      </a:pPr>
                      <a:r>
                        <a:rPr lang="lt-LT" sz="1400" b="1">
                          <a:effectLst/>
                          <a:latin typeface="Times New Roman" panose="02020603050405020304" pitchFamily="18" charset="0"/>
                          <a:ea typeface="Times New Roman" panose="02020603050405020304" pitchFamily="18" charset="0"/>
                          <a:cs typeface="Times New Roman" panose="02020603050405020304" pitchFamily="18" charset="0"/>
                        </a:rPr>
                        <a:t>Dalykas, amžius</a:t>
                      </a:r>
                      <a:endParaRPr lang="lt-L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lt-LT" sz="1400">
                          <a:effectLst/>
                          <a:latin typeface="Times New Roman" panose="02020603050405020304" pitchFamily="18" charset="0"/>
                          <a:ea typeface="Times New Roman" panose="02020603050405020304" pitchFamily="18" charset="0"/>
                          <a:cs typeface="Times New Roman" panose="02020603050405020304" pitchFamily="18" charset="0"/>
                        </a:rPr>
                        <a:t>Ankstyvasis ugdymas, 1,5 - 3 m.</a:t>
                      </a:r>
                      <a:endParaRPr lang="lt-L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5810173"/>
                  </a:ext>
                </a:extLst>
              </a:tr>
              <a:tr h="511977">
                <a:tc>
                  <a:txBody>
                    <a:bodyPr/>
                    <a:lstStyle/>
                    <a:p>
                      <a:pPr algn="ctr">
                        <a:lnSpc>
                          <a:spcPct val="115000"/>
                        </a:lnSpc>
                        <a:spcAft>
                          <a:spcPts val="0"/>
                        </a:spcAft>
                      </a:pPr>
                      <a:r>
                        <a:rPr lang="lt-LT" sz="1400" b="1">
                          <a:effectLst/>
                          <a:latin typeface="Times New Roman" panose="02020603050405020304" pitchFamily="18" charset="0"/>
                          <a:ea typeface="Times New Roman" panose="02020603050405020304" pitchFamily="18" charset="0"/>
                          <a:cs typeface="Times New Roman" panose="02020603050405020304" pitchFamily="18" charset="0"/>
                        </a:rPr>
                        <a:t>Tikslas</a:t>
                      </a:r>
                      <a:endParaRPr lang="lt-L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lt-LT" sz="1400">
                          <a:solidFill>
                            <a:srgbClr val="050505"/>
                          </a:solidFill>
                          <a:effectLst/>
                          <a:latin typeface="Times New Roman" panose="02020603050405020304" pitchFamily="18" charset="0"/>
                          <a:ea typeface="Times New Roman" panose="02020603050405020304" pitchFamily="18" charset="0"/>
                          <a:cs typeface="Times New Roman" panose="02020603050405020304" pitchFamily="18" charset="0"/>
                        </a:rPr>
                        <a:t>Lavinti smulkiąją motoriką, gerinti riešų, pirštukų aktyvumą, dėmesį, pastabumą.</a:t>
                      </a:r>
                      <a:r>
                        <a:rPr lang="lt-LT" sz="1150">
                          <a:solidFill>
                            <a:srgbClr val="050505"/>
                          </a:solidFill>
                          <a:effectLst/>
                          <a:latin typeface="Segoe UI Historic" panose="020B0502040204020203" pitchFamily="34" charset="0"/>
                          <a:ea typeface="Times New Roman" panose="02020603050405020304" pitchFamily="18" charset="0"/>
                          <a:cs typeface="Times New Roman" panose="02020603050405020304" pitchFamily="18" charset="0"/>
                        </a:rPr>
                        <a:t> </a:t>
                      </a:r>
                      <a:endParaRPr lang="lt-L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34745905"/>
                  </a:ext>
                </a:extLst>
              </a:tr>
              <a:tr h="1279942">
                <a:tc>
                  <a:txBody>
                    <a:bodyPr/>
                    <a:lstStyle/>
                    <a:p>
                      <a:pPr algn="ctr">
                        <a:lnSpc>
                          <a:spcPct val="115000"/>
                        </a:lnSpc>
                        <a:spcAft>
                          <a:spcPts val="0"/>
                        </a:spcAft>
                      </a:pPr>
                      <a:r>
                        <a:rPr lang="lt-LT" sz="1400" b="1">
                          <a:effectLst/>
                          <a:latin typeface="Times New Roman" panose="02020603050405020304" pitchFamily="18" charset="0"/>
                          <a:ea typeface="Times New Roman" panose="02020603050405020304" pitchFamily="18" charset="0"/>
                          <a:cs typeface="Times New Roman" panose="02020603050405020304" pitchFamily="18" charset="0"/>
                        </a:rPr>
                        <a:t>Priemonės aprašymas</a:t>
                      </a:r>
                      <a:endParaRPr lang="lt-L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15000"/>
                        </a:lnSpc>
                        <a:spcAft>
                          <a:spcPts val="0"/>
                        </a:spcAft>
                        <a:buFont typeface="Symbol" panose="05050102010706020507" pitchFamily="18" charset="2"/>
                        <a:buChar char=""/>
                      </a:pPr>
                      <a:r>
                        <a:rPr lang="lt-LT" sz="1400" dirty="0">
                          <a:solidFill>
                            <a:srgbClr val="050505"/>
                          </a:solidFill>
                          <a:effectLst/>
                          <a:latin typeface="Times New Roman" panose="02020603050405020304" pitchFamily="18" charset="0"/>
                          <a:ea typeface="Times New Roman" panose="02020603050405020304" pitchFamily="18" charset="0"/>
                          <a:cs typeface="Times New Roman" panose="02020603050405020304" pitchFamily="18" charset="0"/>
                        </a:rPr>
                        <a:t>Plastikinis butelis ,,Paršelis“;</a:t>
                      </a:r>
                      <a:endParaRPr lang="lt-LT"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pPr>
                      <a:r>
                        <a:rPr lang="lt-LT" sz="1400" dirty="0">
                          <a:solidFill>
                            <a:srgbClr val="050505"/>
                          </a:solidFill>
                          <a:effectLst/>
                          <a:latin typeface="Times New Roman" panose="02020603050405020304" pitchFamily="18" charset="0"/>
                          <a:ea typeface="Times New Roman" panose="02020603050405020304" pitchFamily="18" charset="0"/>
                          <a:cs typeface="Times New Roman" panose="02020603050405020304" pitchFamily="18" charset="0"/>
                        </a:rPr>
                        <a:t>Kaštonai, gilės;</a:t>
                      </a:r>
                      <a:endParaRPr lang="lt-LT"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pPr>
                      <a:r>
                        <a:rPr lang="lt-LT" sz="1400" dirty="0">
                          <a:solidFill>
                            <a:srgbClr val="050505"/>
                          </a:solidFill>
                          <a:effectLst/>
                          <a:latin typeface="Times New Roman" panose="02020603050405020304" pitchFamily="18" charset="0"/>
                          <a:ea typeface="Times New Roman" panose="02020603050405020304" pitchFamily="18" charset="0"/>
                          <a:cs typeface="Times New Roman" panose="02020603050405020304" pitchFamily="18" charset="0"/>
                        </a:rPr>
                        <a:t>Kortelės su kaštonais ir gilėmis.</a:t>
                      </a:r>
                      <a:endParaRPr lang="lt-LT"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lt-LT" sz="1400" dirty="0">
                          <a:solidFill>
                            <a:srgbClr val="050505"/>
                          </a:solidFill>
                          <a:effectLst/>
                          <a:latin typeface="Times New Roman" panose="02020603050405020304" pitchFamily="18" charset="0"/>
                          <a:ea typeface="Times New Roman" panose="02020603050405020304" pitchFamily="18" charset="0"/>
                          <a:cs typeface="Times New Roman" panose="02020603050405020304" pitchFamily="18" charset="0"/>
                        </a:rPr>
                        <a:t>Lavina rankos ir akies koordinacijos tikslumą, smulkiuosius pirštų raumenis.</a:t>
                      </a:r>
                      <a:endParaRPr lang="lt-LT"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02323318"/>
                  </a:ext>
                </a:extLst>
              </a:tr>
              <a:tr h="511977">
                <a:tc>
                  <a:txBody>
                    <a:bodyPr/>
                    <a:lstStyle/>
                    <a:p>
                      <a:pPr algn="ctr">
                        <a:lnSpc>
                          <a:spcPct val="115000"/>
                        </a:lnSpc>
                        <a:spcAft>
                          <a:spcPts val="0"/>
                        </a:spcAft>
                      </a:pPr>
                      <a:r>
                        <a:rPr lang="lt-LT" sz="1400" b="1" dirty="0">
                          <a:effectLst/>
                          <a:latin typeface="Times New Roman" panose="02020603050405020304" pitchFamily="18" charset="0"/>
                          <a:ea typeface="Times New Roman" panose="02020603050405020304" pitchFamily="18" charset="0"/>
                          <a:cs typeface="Times New Roman" panose="02020603050405020304" pitchFamily="18" charset="0"/>
                        </a:rPr>
                        <a:t>Ugdomos kompetencijos</a:t>
                      </a:r>
                      <a:endParaRPr lang="lt-LT"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lt-LT" sz="1400">
                          <a:effectLst/>
                          <a:latin typeface="Times New Roman" panose="02020603050405020304" pitchFamily="18" charset="0"/>
                          <a:ea typeface="Times New Roman" panose="02020603050405020304" pitchFamily="18" charset="0"/>
                          <a:cs typeface="Times New Roman" panose="02020603050405020304" pitchFamily="18" charset="0"/>
                        </a:rPr>
                        <a:t>Pažinimo, komunikavimo, sveikatos.</a:t>
                      </a:r>
                      <a:endParaRPr lang="lt-L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2017953"/>
                  </a:ext>
                </a:extLst>
              </a:tr>
              <a:tr h="1023953">
                <a:tc>
                  <a:txBody>
                    <a:bodyPr/>
                    <a:lstStyle/>
                    <a:p>
                      <a:pPr algn="ctr">
                        <a:lnSpc>
                          <a:spcPct val="115000"/>
                        </a:lnSpc>
                        <a:spcAft>
                          <a:spcPts val="0"/>
                        </a:spcAft>
                      </a:pPr>
                      <a:r>
                        <a:rPr lang="lt-LT" sz="1400" b="1" dirty="0">
                          <a:effectLst/>
                          <a:latin typeface="Times New Roman" panose="02020603050405020304" pitchFamily="18" charset="0"/>
                          <a:ea typeface="Times New Roman" panose="02020603050405020304" pitchFamily="18" charset="0"/>
                          <a:cs typeface="Times New Roman" panose="02020603050405020304" pitchFamily="18" charset="0"/>
                        </a:rPr>
                        <a:t>Autorius, </a:t>
                      </a:r>
                      <a:endParaRPr lang="lt-LT"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lt-LT" sz="1400" b="1" dirty="0">
                          <a:effectLst/>
                          <a:latin typeface="Times New Roman" panose="02020603050405020304" pitchFamily="18" charset="0"/>
                          <a:ea typeface="Times New Roman" panose="02020603050405020304" pitchFamily="18" charset="0"/>
                          <a:cs typeface="Times New Roman" panose="02020603050405020304" pitchFamily="18" charset="0"/>
                        </a:rPr>
                        <a:t>pareigos, </a:t>
                      </a:r>
                      <a:endParaRPr lang="lt-LT"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lt-LT" sz="1400" b="1" dirty="0">
                          <a:effectLst/>
                          <a:latin typeface="Times New Roman" panose="02020603050405020304" pitchFamily="18" charset="0"/>
                          <a:ea typeface="Times New Roman" panose="02020603050405020304" pitchFamily="18" charset="0"/>
                          <a:cs typeface="Times New Roman" panose="02020603050405020304" pitchFamily="18" charset="0"/>
                        </a:rPr>
                        <a:t>kvalifikacinė kategorija </a:t>
                      </a:r>
                      <a:endParaRPr lang="lt-LT"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lt-LT" sz="1400">
                          <a:effectLst/>
                          <a:latin typeface="Times New Roman" panose="02020603050405020304" pitchFamily="18" charset="0"/>
                          <a:ea typeface="Times New Roman" panose="02020603050405020304" pitchFamily="18" charset="0"/>
                          <a:cs typeface="Times New Roman" panose="02020603050405020304" pitchFamily="18" charset="0"/>
                        </a:rPr>
                        <a:t>Sonata Kairienė</a:t>
                      </a:r>
                      <a:endParaRPr lang="lt-LT" sz="12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lt-LT" sz="1400">
                          <a:effectLst/>
                          <a:latin typeface="Times New Roman" panose="02020603050405020304" pitchFamily="18" charset="0"/>
                          <a:ea typeface="Times New Roman" panose="02020603050405020304" pitchFamily="18" charset="0"/>
                          <a:cs typeface="Times New Roman" panose="02020603050405020304" pitchFamily="18" charset="0"/>
                        </a:rPr>
                        <a:t>Ikimokyklinio ugdymo mokytoja</a:t>
                      </a:r>
                      <a:endParaRPr lang="lt-LT" sz="12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lt-LT" sz="1400">
                          <a:effectLst/>
                          <a:latin typeface="Times New Roman" panose="02020603050405020304" pitchFamily="18" charset="0"/>
                          <a:ea typeface="Times New Roman" panose="02020603050405020304" pitchFamily="18" charset="0"/>
                          <a:cs typeface="Times New Roman" panose="02020603050405020304" pitchFamily="18" charset="0"/>
                        </a:rPr>
                        <a:t>Mokytoja metodininkė</a:t>
                      </a:r>
                      <a:endParaRPr lang="lt-L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99971209"/>
                  </a:ext>
                </a:extLst>
              </a:tr>
              <a:tr h="313214">
                <a:tc>
                  <a:txBody>
                    <a:bodyPr/>
                    <a:lstStyle/>
                    <a:p>
                      <a:pPr algn="ctr">
                        <a:lnSpc>
                          <a:spcPct val="115000"/>
                        </a:lnSpc>
                        <a:spcAft>
                          <a:spcPts val="0"/>
                        </a:spcAft>
                      </a:pPr>
                      <a:r>
                        <a:rPr lang="lt-LT" sz="1400" b="1">
                          <a:effectLst/>
                          <a:latin typeface="Times New Roman" panose="02020603050405020304" pitchFamily="18" charset="0"/>
                          <a:ea typeface="Times New Roman" panose="02020603050405020304" pitchFamily="18" charset="0"/>
                          <a:cs typeface="Times New Roman" panose="02020603050405020304" pitchFamily="18" charset="0"/>
                        </a:rPr>
                        <a:t>Parengimo data</a:t>
                      </a:r>
                      <a:endParaRPr lang="lt-L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lt-LT" sz="1400" dirty="0">
                          <a:effectLst/>
                          <a:latin typeface="Times New Roman" panose="02020603050405020304" pitchFamily="18" charset="0"/>
                          <a:ea typeface="Times New Roman" panose="02020603050405020304" pitchFamily="18" charset="0"/>
                          <a:cs typeface="Times New Roman" panose="02020603050405020304" pitchFamily="18" charset="0"/>
                        </a:rPr>
                        <a:t>2020 m.</a:t>
                      </a:r>
                      <a:endParaRPr lang="lt-LT"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39066769"/>
                  </a:ext>
                </a:extLst>
              </a:tr>
            </a:tbl>
          </a:graphicData>
        </a:graphic>
      </p:graphicFrame>
      <p:pic>
        <p:nvPicPr>
          <p:cNvPr id="14340" name="Picture 4" descr="https://musudarzelis.lt/uploads/mazGint/messages/2021-01-22_13.25_141534077_120265676565641_5826109274223082957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7279" y="4193647"/>
            <a:ext cx="3057236" cy="2241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56814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684211" y="4763588"/>
            <a:ext cx="9025845" cy="1480457"/>
          </a:xfrm>
        </p:spPr>
        <p:txBody>
          <a:bodyPr/>
          <a:lstStyle/>
          <a:p>
            <a:pPr algn="ctr"/>
            <a:r>
              <a:rPr lang="lt-LT" dirty="0" err="1" smtClean="0"/>
              <a:t>Esmeralda</a:t>
            </a:r>
            <a:r>
              <a:rPr lang="lt-LT" dirty="0" smtClean="0"/>
              <a:t> </a:t>
            </a:r>
            <a:r>
              <a:rPr lang="lt-LT" dirty="0" err="1" smtClean="0"/>
              <a:t>Butaitė</a:t>
            </a:r>
            <a:r>
              <a:rPr lang="lt-LT" dirty="0" smtClean="0"/>
              <a:t/>
            </a:r>
            <a:br>
              <a:rPr lang="lt-LT" dirty="0" smtClean="0"/>
            </a:br>
            <a:r>
              <a:rPr lang="lt-LT" dirty="0" smtClean="0"/>
              <a:t>,,NUPIEŠK EMOCIJĄ“</a:t>
            </a:r>
            <a:endParaRPr lang="lt-LT" dirty="0"/>
          </a:p>
        </p:txBody>
      </p:sp>
      <p:pic>
        <p:nvPicPr>
          <p:cNvPr id="4" name="Turinio vietos rezervavimo ženklas 3"/>
          <p:cNvPicPr>
            <a:picLocks noGrp="1" noChangeAspect="1"/>
          </p:cNvPicPr>
          <p:nvPr>
            <p:ph idx="1"/>
          </p:nvPr>
        </p:nvPicPr>
        <p:blipFill>
          <a:blip r:embed="rId2"/>
          <a:stretch>
            <a:fillRect/>
          </a:stretch>
        </p:blipFill>
        <p:spPr>
          <a:xfrm>
            <a:off x="1698906" y="389709"/>
            <a:ext cx="6996454" cy="4172926"/>
          </a:xfrm>
          <a:prstGeom prst="rect">
            <a:avLst/>
          </a:prstGeom>
        </p:spPr>
      </p:pic>
    </p:spTree>
    <p:extLst>
      <p:ext uri="{BB962C8B-B14F-4D97-AF65-F5344CB8AC3E}">
        <p14:creationId xmlns:p14="http://schemas.microsoft.com/office/powerpoint/2010/main" val="404973099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684212" y="4950822"/>
            <a:ext cx="8534400" cy="1510938"/>
          </a:xfrm>
        </p:spPr>
        <p:txBody>
          <a:bodyPr/>
          <a:lstStyle/>
          <a:p>
            <a:pPr algn="ctr"/>
            <a:r>
              <a:rPr lang="lt-LT" dirty="0" smtClean="0"/>
              <a:t>METODINĖ KORTELĖ</a:t>
            </a:r>
            <a:endParaRPr lang="lt-LT" dirty="0"/>
          </a:p>
        </p:txBody>
      </p:sp>
      <p:graphicFrame>
        <p:nvGraphicFramePr>
          <p:cNvPr id="4" name="Turinio vietos rezervavimo ženklas 3"/>
          <p:cNvGraphicFramePr>
            <a:graphicFrameLocks noGrp="1"/>
          </p:cNvGraphicFramePr>
          <p:nvPr>
            <p:ph idx="1"/>
            <p:extLst>
              <p:ext uri="{D42A27DB-BD31-4B8C-83A1-F6EECF244321}">
                <p14:modId xmlns:p14="http://schemas.microsoft.com/office/powerpoint/2010/main" val="2731515338"/>
              </p:ext>
            </p:extLst>
          </p:nvPr>
        </p:nvGraphicFramePr>
        <p:xfrm>
          <a:off x="896983" y="583474"/>
          <a:ext cx="8976690" cy="4241074"/>
        </p:xfrm>
        <a:graphic>
          <a:graphicData uri="http://schemas.openxmlformats.org/drawingml/2006/table">
            <a:tbl>
              <a:tblPr/>
              <a:tblGrid>
                <a:gridCol w="2806696">
                  <a:extLst>
                    <a:ext uri="{9D8B030D-6E8A-4147-A177-3AD203B41FA5}">
                      <a16:colId xmlns:a16="http://schemas.microsoft.com/office/drawing/2014/main" val="2127637528"/>
                    </a:ext>
                  </a:extLst>
                </a:gridCol>
                <a:gridCol w="6169994">
                  <a:extLst>
                    <a:ext uri="{9D8B030D-6E8A-4147-A177-3AD203B41FA5}">
                      <a16:colId xmlns:a16="http://schemas.microsoft.com/office/drawing/2014/main" val="2224616564"/>
                    </a:ext>
                  </a:extLst>
                </a:gridCol>
              </a:tblGrid>
              <a:tr h="387530">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Pavadinimas</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a:effectLst/>
                          <a:latin typeface="Times New Roman" panose="02020603050405020304" pitchFamily="18" charset="0"/>
                          <a:ea typeface="Times New Roman" panose="02020603050405020304" pitchFamily="18" charset="0"/>
                        </a:rPr>
                        <a:t>„NUPIEŠK EMOCIJĄ“</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68083143"/>
                  </a:ext>
                </a:extLst>
              </a:tr>
              <a:tr h="387530">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Dalykas, amžius</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a:effectLst/>
                          <a:latin typeface="Times New Roman" panose="02020603050405020304" pitchFamily="18" charset="0"/>
                          <a:ea typeface="Times New Roman" panose="02020603050405020304" pitchFamily="18" charset="0"/>
                        </a:rPr>
                        <a:t>Ikimokyklinis ir priešmokyklinis ugdymas, nuo 4 -7 m.</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3231168"/>
                  </a:ext>
                </a:extLst>
              </a:tr>
              <a:tr h="541414">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Tikslas</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lt-LT" sz="1400">
                          <a:effectLst/>
                          <a:latin typeface="Times New Roman" panose="02020603050405020304" pitchFamily="18" charset="0"/>
                          <a:ea typeface="Times New Roman" panose="02020603050405020304" pitchFamily="18" charset="0"/>
                        </a:rPr>
                        <a:t>Mokytis piešti žmogaus veidus, supažindinti su emocijomis. </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16933"/>
                  </a:ext>
                </a:extLst>
              </a:tr>
              <a:tr h="1082827">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Priemonės aprašymas</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spcAft>
                          <a:spcPts val="0"/>
                        </a:spcAft>
                        <a:buFont typeface="Symbol" panose="05050102010706020507" pitchFamily="18" charset="2"/>
                        <a:buChar char=""/>
                      </a:pPr>
                      <a:r>
                        <a:rPr lang="lt-LT" sz="1400" dirty="0">
                          <a:effectLst/>
                          <a:latin typeface="Times New Roman" panose="02020603050405020304" pitchFamily="18" charset="0"/>
                          <a:ea typeface="Times New Roman" panose="02020603050405020304" pitchFamily="18" charset="0"/>
                        </a:rPr>
                        <a:t>Lavina dėmesio sutelkimą, smulkiąją motoriką;</a:t>
                      </a:r>
                      <a:endParaRPr lang="lt-LT" sz="1200" dirty="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lt-LT" sz="1400" dirty="0">
                          <a:effectLst/>
                          <a:latin typeface="Times New Roman" panose="02020603050405020304" pitchFamily="18" charset="0"/>
                          <a:ea typeface="Times New Roman" panose="02020603050405020304" pitchFamily="18" charset="0"/>
                        </a:rPr>
                        <a:t>Skatina domėtis jausmais, emocijas;</a:t>
                      </a:r>
                      <a:endParaRPr lang="lt-LT" sz="1200" dirty="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lt-LT" sz="1400" dirty="0">
                          <a:effectLst/>
                          <a:latin typeface="Times New Roman" panose="02020603050405020304" pitchFamily="18" charset="0"/>
                          <a:ea typeface="Times New Roman" panose="02020603050405020304" pitchFamily="18" charset="0"/>
                        </a:rPr>
                        <a:t>Skatina žmogaus veido kopijavimą; </a:t>
                      </a:r>
                      <a:endParaRPr lang="lt-LT" sz="1200" dirty="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lt-LT" sz="1400" dirty="0">
                          <a:effectLst/>
                          <a:latin typeface="Times New Roman" panose="02020603050405020304" pitchFamily="18" charset="0"/>
                          <a:ea typeface="Times New Roman" panose="02020603050405020304" pitchFamily="18" charset="0"/>
                        </a:rPr>
                        <a:t>Mokosi vaizduoti skirtingas emocijas. </a:t>
                      </a:r>
                      <a:endParaRPr lang="lt-LT"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53449394"/>
                  </a:ext>
                </a:extLst>
              </a:tr>
              <a:tr h="541414">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Ugdomos kompetencijos</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dirty="0">
                          <a:effectLst/>
                          <a:latin typeface="Times New Roman" panose="02020603050405020304" pitchFamily="18" charset="0"/>
                          <a:ea typeface="Times New Roman" panose="02020603050405020304" pitchFamily="18" charset="0"/>
                        </a:rPr>
                        <a:t>Socialinės, pažinimo, komunikavimo.</a:t>
                      </a:r>
                      <a:endParaRPr lang="lt-LT"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64606598"/>
                  </a:ext>
                </a:extLst>
              </a:tr>
              <a:tr h="912829">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Autorius, </a:t>
                      </a:r>
                      <a:endParaRPr lang="lt-LT" sz="1200">
                        <a:effectLst/>
                        <a:latin typeface="Times New Roman" panose="02020603050405020304" pitchFamily="18" charset="0"/>
                        <a:ea typeface="Times New Roman" panose="02020603050405020304" pitchFamily="18" charset="0"/>
                      </a:endParaRPr>
                    </a:p>
                    <a:p>
                      <a:pPr algn="ctr">
                        <a:spcAft>
                          <a:spcPts val="0"/>
                        </a:spcAft>
                      </a:pPr>
                      <a:r>
                        <a:rPr lang="lt-LT" sz="1400" b="1">
                          <a:effectLst/>
                          <a:latin typeface="Times New Roman" panose="02020603050405020304" pitchFamily="18" charset="0"/>
                          <a:ea typeface="Times New Roman" panose="02020603050405020304" pitchFamily="18" charset="0"/>
                        </a:rPr>
                        <a:t>pareigos, </a:t>
                      </a:r>
                      <a:endParaRPr lang="lt-LT" sz="1200">
                        <a:effectLst/>
                        <a:latin typeface="Times New Roman" panose="02020603050405020304" pitchFamily="18" charset="0"/>
                        <a:ea typeface="Times New Roman" panose="02020603050405020304" pitchFamily="18" charset="0"/>
                      </a:endParaRPr>
                    </a:p>
                    <a:p>
                      <a:pPr algn="ctr">
                        <a:spcAft>
                          <a:spcPts val="0"/>
                        </a:spcAft>
                      </a:pPr>
                      <a:r>
                        <a:rPr lang="lt-LT" sz="1400" b="1">
                          <a:effectLst/>
                          <a:latin typeface="Times New Roman" panose="02020603050405020304" pitchFamily="18" charset="0"/>
                          <a:ea typeface="Times New Roman" panose="02020603050405020304" pitchFamily="18" charset="0"/>
                        </a:rPr>
                        <a:t>kvalifikacinė kategorija </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a:effectLst/>
                          <a:latin typeface="Times New Roman" panose="02020603050405020304" pitchFamily="18" charset="0"/>
                          <a:ea typeface="Times New Roman" panose="02020603050405020304" pitchFamily="18" charset="0"/>
                        </a:rPr>
                        <a:t>Esmeralda Butaitė,</a:t>
                      </a:r>
                      <a:endParaRPr lang="lt-LT" sz="1200">
                        <a:effectLst/>
                        <a:latin typeface="Times New Roman" panose="02020603050405020304" pitchFamily="18" charset="0"/>
                        <a:ea typeface="Times New Roman" panose="02020603050405020304" pitchFamily="18" charset="0"/>
                      </a:endParaRPr>
                    </a:p>
                    <a:p>
                      <a:pPr algn="ctr">
                        <a:spcAft>
                          <a:spcPts val="0"/>
                        </a:spcAft>
                      </a:pPr>
                      <a:r>
                        <a:rPr lang="lt-LT" sz="1400">
                          <a:effectLst/>
                          <a:latin typeface="Times New Roman" panose="02020603050405020304" pitchFamily="18" charset="0"/>
                          <a:ea typeface="Times New Roman" panose="02020603050405020304" pitchFamily="18" charset="0"/>
                        </a:rPr>
                        <a:t>Ikimokyklinio ir priešmokyklinio ugdymo mokytoja</a:t>
                      </a:r>
                      <a:endParaRPr lang="lt-LT" sz="1200">
                        <a:effectLst/>
                        <a:latin typeface="Times New Roman" panose="02020603050405020304" pitchFamily="18" charset="0"/>
                        <a:ea typeface="Times New Roman" panose="02020603050405020304" pitchFamily="18" charset="0"/>
                      </a:endParaRPr>
                    </a:p>
                    <a:p>
                      <a:pPr>
                        <a:spcAft>
                          <a:spcPts val="0"/>
                        </a:spcAft>
                      </a:pPr>
                      <a:r>
                        <a:rPr lang="lt-LT" sz="1400">
                          <a:effectLst/>
                          <a:latin typeface="Times New Roman" panose="02020603050405020304" pitchFamily="18" charset="0"/>
                          <a:ea typeface="Times New Roman" panose="02020603050405020304" pitchFamily="18" charset="0"/>
                        </a:rPr>
                        <a:t> metodininkė</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43286863"/>
                  </a:ext>
                </a:extLst>
              </a:tr>
              <a:tr h="387530">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Parengimo data</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dirty="0">
                          <a:effectLst/>
                          <a:latin typeface="Times New Roman" panose="02020603050405020304" pitchFamily="18" charset="0"/>
                          <a:ea typeface="Times New Roman" panose="02020603050405020304" pitchFamily="18" charset="0"/>
                        </a:rPr>
                        <a:t>2020 m.</a:t>
                      </a:r>
                      <a:endParaRPr lang="lt-LT"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78873256"/>
                  </a:ext>
                </a:extLst>
              </a:tr>
            </a:tbl>
          </a:graphicData>
        </a:graphic>
      </p:graphicFrame>
      <p:sp>
        <p:nvSpPr>
          <p:cNvPr id="5" name="Rectangle 1"/>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lt-LT"/>
          </a:p>
        </p:txBody>
      </p:sp>
    </p:spTree>
    <p:extLst>
      <p:ext uri="{BB962C8B-B14F-4D97-AF65-F5344CB8AC3E}">
        <p14:creationId xmlns:p14="http://schemas.microsoft.com/office/powerpoint/2010/main" val="199616062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838200" y="757382"/>
            <a:ext cx="10515600" cy="933306"/>
          </a:xfrm>
        </p:spPr>
        <p:txBody>
          <a:bodyPr>
            <a:normAutofit fontScale="90000"/>
          </a:bodyPr>
          <a:lstStyle/>
          <a:p>
            <a:pPr algn="ctr"/>
            <a:r>
              <a:rPr lang="lt-LT" dirty="0" err="1" smtClean="0"/>
              <a:t>Esmeralda</a:t>
            </a:r>
            <a:r>
              <a:rPr lang="lt-LT" dirty="0" smtClean="0"/>
              <a:t> </a:t>
            </a:r>
            <a:r>
              <a:rPr lang="lt-LT" dirty="0" err="1" smtClean="0"/>
              <a:t>Butaitė</a:t>
            </a:r>
            <a:r>
              <a:rPr lang="lt-LT" dirty="0" smtClean="0"/>
              <a:t/>
            </a:r>
            <a:br>
              <a:rPr lang="lt-LT" dirty="0" smtClean="0"/>
            </a:br>
            <a:r>
              <a:rPr lang="lt-LT" dirty="0" smtClean="0"/>
              <a:t>,,SUPRASK JAUSMUS“</a:t>
            </a:r>
            <a:br>
              <a:rPr lang="lt-LT" dirty="0" smtClean="0"/>
            </a:br>
            <a:endParaRPr lang="lt-LT" dirty="0"/>
          </a:p>
        </p:txBody>
      </p:sp>
      <p:pic>
        <p:nvPicPr>
          <p:cNvPr id="4" name="Turinio vietos rezervavimo ženklas 3"/>
          <p:cNvPicPr>
            <a:picLocks noGrp="1" noChangeAspect="1"/>
          </p:cNvPicPr>
          <p:nvPr>
            <p:ph idx="1"/>
          </p:nvPr>
        </p:nvPicPr>
        <p:blipFill>
          <a:blip r:embed="rId2"/>
          <a:stretch>
            <a:fillRect/>
          </a:stretch>
        </p:blipFill>
        <p:spPr>
          <a:xfrm>
            <a:off x="2400685" y="1878873"/>
            <a:ext cx="6934904" cy="4160943"/>
          </a:xfrm>
          <a:prstGeom prst="rect">
            <a:avLst/>
          </a:prstGeom>
        </p:spPr>
      </p:pic>
    </p:spTree>
    <p:extLst>
      <p:ext uri="{BB962C8B-B14F-4D97-AF65-F5344CB8AC3E}">
        <p14:creationId xmlns:p14="http://schemas.microsoft.com/office/powerpoint/2010/main" val="13330366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797423" y="5036860"/>
            <a:ext cx="8534400" cy="1507067"/>
          </a:xfrm>
        </p:spPr>
        <p:txBody>
          <a:bodyPr/>
          <a:lstStyle/>
          <a:p>
            <a:pPr algn="ctr"/>
            <a:r>
              <a:rPr lang="lt-LT" dirty="0" smtClean="0"/>
              <a:t>METODINĖ KORTELĖ</a:t>
            </a:r>
            <a:endParaRPr lang="lt-LT" dirty="0"/>
          </a:p>
        </p:txBody>
      </p:sp>
      <p:graphicFrame>
        <p:nvGraphicFramePr>
          <p:cNvPr id="4" name="Turinio vietos rezervavimo ženklas 3"/>
          <p:cNvGraphicFramePr>
            <a:graphicFrameLocks noGrp="1"/>
          </p:cNvGraphicFramePr>
          <p:nvPr>
            <p:ph idx="1"/>
            <p:extLst>
              <p:ext uri="{D42A27DB-BD31-4B8C-83A1-F6EECF244321}">
                <p14:modId xmlns:p14="http://schemas.microsoft.com/office/powerpoint/2010/main" val="2948737900"/>
              </p:ext>
            </p:extLst>
          </p:nvPr>
        </p:nvGraphicFramePr>
        <p:xfrm>
          <a:off x="1105989" y="653143"/>
          <a:ext cx="8638901" cy="4383717"/>
        </p:xfrm>
        <a:graphic>
          <a:graphicData uri="http://schemas.openxmlformats.org/drawingml/2006/table">
            <a:tbl>
              <a:tblPr/>
              <a:tblGrid>
                <a:gridCol w="2701081">
                  <a:extLst>
                    <a:ext uri="{9D8B030D-6E8A-4147-A177-3AD203B41FA5}">
                      <a16:colId xmlns:a16="http://schemas.microsoft.com/office/drawing/2014/main" val="661768545"/>
                    </a:ext>
                  </a:extLst>
                </a:gridCol>
                <a:gridCol w="5937820">
                  <a:extLst>
                    <a:ext uri="{9D8B030D-6E8A-4147-A177-3AD203B41FA5}">
                      <a16:colId xmlns:a16="http://schemas.microsoft.com/office/drawing/2014/main" val="4287140823"/>
                    </a:ext>
                  </a:extLst>
                </a:gridCol>
              </a:tblGrid>
              <a:tr h="365054">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Pavadinimas</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a:effectLst/>
                          <a:latin typeface="Times New Roman" panose="02020603050405020304" pitchFamily="18" charset="0"/>
                          <a:ea typeface="Times New Roman" panose="02020603050405020304" pitchFamily="18" charset="0"/>
                        </a:rPr>
                        <a:t>„Suprask jausmus“</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35459390"/>
                  </a:ext>
                </a:extLst>
              </a:tr>
              <a:tr h="365054">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Dalykas, amžius</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a:effectLst/>
                          <a:latin typeface="Times New Roman" panose="02020603050405020304" pitchFamily="18" charset="0"/>
                          <a:ea typeface="Times New Roman" panose="02020603050405020304" pitchFamily="18" charset="0"/>
                        </a:rPr>
                        <a:t>Ikimokyklinis ir priešmokyklinis ugdymas, nuo3 -7 m.</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14992587"/>
                  </a:ext>
                </a:extLst>
              </a:tr>
              <a:tr h="765021">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Tikslas</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a:effectLst/>
                          <a:latin typeface="Times New Roman" panose="02020603050405020304" pitchFamily="18" charset="0"/>
                          <a:ea typeface="Times New Roman" panose="02020603050405020304" pitchFamily="18" charset="0"/>
                        </a:rPr>
                        <a:t>Padėti vaikams nustatyti ir suprasti savo jausmų diapazoną, veiksmingiau išreikšti save bendraujant su kitais žmonėmis.</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4093678"/>
                  </a:ext>
                </a:extLst>
              </a:tr>
              <a:tr h="1150583">
                <a:tc>
                  <a:txBody>
                    <a:bodyPr/>
                    <a:lstStyle/>
                    <a:p>
                      <a:pPr algn="ctr">
                        <a:spcAft>
                          <a:spcPts val="0"/>
                        </a:spcAft>
                      </a:pPr>
                      <a:r>
                        <a:rPr lang="lt-LT" sz="1400" b="1" dirty="0">
                          <a:effectLst/>
                          <a:latin typeface="Times New Roman" panose="02020603050405020304" pitchFamily="18" charset="0"/>
                          <a:ea typeface="Times New Roman" panose="02020603050405020304" pitchFamily="18" charset="0"/>
                        </a:rPr>
                        <a:t>Priemonės aprašymas</a:t>
                      </a:r>
                      <a:endParaRPr lang="lt-LT"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spcAft>
                          <a:spcPts val="0"/>
                        </a:spcAft>
                        <a:buFont typeface="Symbol" panose="05050102010706020507" pitchFamily="18" charset="2"/>
                        <a:buChar char=""/>
                      </a:pPr>
                      <a:r>
                        <a:rPr lang="lt-LT" sz="1400">
                          <a:effectLst/>
                          <a:latin typeface="Times New Roman" panose="02020603050405020304" pitchFamily="18" charset="0"/>
                          <a:ea typeface="Times New Roman" panose="02020603050405020304" pitchFamily="18" charset="0"/>
                        </a:rPr>
                        <a:t>Skatina domėtis jausmais;</a:t>
                      </a:r>
                      <a:endParaRPr lang="lt-LT" sz="120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lt-LT" sz="1400">
                          <a:effectLst/>
                          <a:latin typeface="Times New Roman" panose="02020603050405020304" pitchFamily="18" charset="0"/>
                          <a:ea typeface="Times New Roman" panose="02020603050405020304" pitchFamily="18" charset="0"/>
                        </a:rPr>
                        <a:t>Skatina žmogaus veido formos, išraiškos, mimikų kopijavimą, demonstravimą;</a:t>
                      </a:r>
                      <a:endParaRPr lang="lt-LT" sz="120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lt-LT" sz="1400">
                          <a:effectLst/>
                          <a:latin typeface="Times New Roman" panose="02020603050405020304" pitchFamily="18" charset="0"/>
                          <a:ea typeface="Times New Roman" panose="02020603050405020304" pitchFamily="18" charset="0"/>
                        </a:rPr>
                        <a:t>Mokosi vaizduoti skirtingas emocijas. </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2094016"/>
                  </a:ext>
                </a:extLst>
              </a:tr>
              <a:tr h="510013">
                <a:tc>
                  <a:txBody>
                    <a:bodyPr/>
                    <a:lstStyle/>
                    <a:p>
                      <a:pPr algn="ctr">
                        <a:spcAft>
                          <a:spcPts val="0"/>
                        </a:spcAft>
                      </a:pPr>
                      <a:r>
                        <a:rPr lang="lt-LT" sz="1400" b="1" dirty="0">
                          <a:effectLst/>
                          <a:latin typeface="Times New Roman" panose="02020603050405020304" pitchFamily="18" charset="0"/>
                          <a:ea typeface="Times New Roman" panose="02020603050405020304" pitchFamily="18" charset="0"/>
                        </a:rPr>
                        <a:t>Ugdomos kompetencijos</a:t>
                      </a:r>
                      <a:endParaRPr lang="lt-LT"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a:effectLst/>
                          <a:latin typeface="Times New Roman" panose="02020603050405020304" pitchFamily="18" charset="0"/>
                          <a:ea typeface="Times New Roman" panose="02020603050405020304" pitchFamily="18" charset="0"/>
                        </a:rPr>
                        <a:t>Socialinės, pažinimo, komunikavimo.</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4088075"/>
                  </a:ext>
                </a:extLst>
              </a:tr>
              <a:tr h="862938">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Autorius, </a:t>
                      </a:r>
                      <a:endParaRPr lang="lt-LT" sz="1200">
                        <a:effectLst/>
                        <a:latin typeface="Times New Roman" panose="02020603050405020304" pitchFamily="18" charset="0"/>
                        <a:ea typeface="Times New Roman" panose="02020603050405020304" pitchFamily="18" charset="0"/>
                      </a:endParaRPr>
                    </a:p>
                    <a:p>
                      <a:pPr algn="ctr">
                        <a:spcAft>
                          <a:spcPts val="0"/>
                        </a:spcAft>
                      </a:pPr>
                      <a:r>
                        <a:rPr lang="lt-LT" sz="1400" b="1">
                          <a:effectLst/>
                          <a:latin typeface="Times New Roman" panose="02020603050405020304" pitchFamily="18" charset="0"/>
                          <a:ea typeface="Times New Roman" panose="02020603050405020304" pitchFamily="18" charset="0"/>
                        </a:rPr>
                        <a:t>pareigos, </a:t>
                      </a:r>
                      <a:endParaRPr lang="lt-LT" sz="1200">
                        <a:effectLst/>
                        <a:latin typeface="Times New Roman" panose="02020603050405020304" pitchFamily="18" charset="0"/>
                        <a:ea typeface="Times New Roman" panose="02020603050405020304" pitchFamily="18" charset="0"/>
                      </a:endParaRPr>
                    </a:p>
                    <a:p>
                      <a:pPr algn="ctr">
                        <a:spcAft>
                          <a:spcPts val="0"/>
                        </a:spcAft>
                      </a:pPr>
                      <a:r>
                        <a:rPr lang="lt-LT" sz="1400" b="1">
                          <a:effectLst/>
                          <a:latin typeface="Times New Roman" panose="02020603050405020304" pitchFamily="18" charset="0"/>
                          <a:ea typeface="Times New Roman" panose="02020603050405020304" pitchFamily="18" charset="0"/>
                        </a:rPr>
                        <a:t>kvalifikacinė kategorija </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a:effectLst/>
                          <a:latin typeface="Times New Roman" panose="02020603050405020304" pitchFamily="18" charset="0"/>
                          <a:ea typeface="Times New Roman" panose="02020603050405020304" pitchFamily="18" charset="0"/>
                        </a:rPr>
                        <a:t>Esmeralda Butaitė,</a:t>
                      </a:r>
                      <a:endParaRPr lang="lt-LT" sz="1200">
                        <a:effectLst/>
                        <a:latin typeface="Times New Roman" panose="02020603050405020304" pitchFamily="18" charset="0"/>
                        <a:ea typeface="Times New Roman" panose="02020603050405020304" pitchFamily="18" charset="0"/>
                      </a:endParaRPr>
                    </a:p>
                    <a:p>
                      <a:pPr algn="ctr">
                        <a:spcAft>
                          <a:spcPts val="0"/>
                        </a:spcAft>
                      </a:pPr>
                      <a:r>
                        <a:rPr lang="lt-LT" sz="1400">
                          <a:effectLst/>
                          <a:latin typeface="Times New Roman" panose="02020603050405020304" pitchFamily="18" charset="0"/>
                          <a:ea typeface="Times New Roman" panose="02020603050405020304" pitchFamily="18" charset="0"/>
                        </a:rPr>
                        <a:t>Ikimokyklinio ir priešmokyklinio ugdymo mokytoja</a:t>
                      </a:r>
                      <a:endParaRPr lang="lt-LT" sz="1200">
                        <a:effectLst/>
                        <a:latin typeface="Times New Roman" panose="02020603050405020304" pitchFamily="18" charset="0"/>
                        <a:ea typeface="Times New Roman" panose="02020603050405020304" pitchFamily="18" charset="0"/>
                      </a:endParaRPr>
                    </a:p>
                    <a:p>
                      <a:pPr>
                        <a:spcAft>
                          <a:spcPts val="0"/>
                        </a:spcAft>
                      </a:pPr>
                      <a:r>
                        <a:rPr lang="lt-LT" sz="1400">
                          <a:effectLst/>
                          <a:latin typeface="Times New Roman" panose="02020603050405020304" pitchFamily="18" charset="0"/>
                          <a:ea typeface="Times New Roman" panose="02020603050405020304" pitchFamily="18" charset="0"/>
                        </a:rPr>
                        <a:t> metodininkė</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60461731"/>
                  </a:ext>
                </a:extLst>
              </a:tr>
              <a:tr h="365054">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Parengimo data</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dirty="0">
                          <a:effectLst/>
                          <a:latin typeface="Times New Roman" panose="02020603050405020304" pitchFamily="18" charset="0"/>
                          <a:ea typeface="Times New Roman" panose="02020603050405020304" pitchFamily="18" charset="0"/>
                        </a:rPr>
                        <a:t>2020 m.</a:t>
                      </a:r>
                      <a:endParaRPr lang="lt-LT"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39110255"/>
                  </a:ext>
                </a:extLst>
              </a:tr>
            </a:tbl>
          </a:graphicData>
        </a:graphic>
      </p:graphicFrame>
    </p:spTree>
    <p:extLst>
      <p:ext uri="{BB962C8B-B14F-4D97-AF65-F5344CB8AC3E}">
        <p14:creationId xmlns:p14="http://schemas.microsoft.com/office/powerpoint/2010/main" val="332399560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684212" y="4929051"/>
            <a:ext cx="8534400" cy="1637212"/>
          </a:xfrm>
        </p:spPr>
        <p:txBody>
          <a:bodyPr>
            <a:normAutofit/>
          </a:bodyPr>
          <a:lstStyle/>
          <a:p>
            <a:pPr algn="ctr"/>
            <a:r>
              <a:rPr lang="lt-LT" dirty="0" smtClean="0"/>
              <a:t>Roma </a:t>
            </a:r>
            <a:r>
              <a:rPr lang="lt-LT" dirty="0" err="1" smtClean="0"/>
              <a:t>Skirmontienė</a:t>
            </a:r>
            <a:r>
              <a:rPr lang="lt-LT" dirty="0" smtClean="0"/>
              <a:t/>
            </a:r>
            <a:br>
              <a:rPr lang="lt-LT" dirty="0" smtClean="0"/>
            </a:br>
            <a:r>
              <a:rPr lang="lt-LT" dirty="0" smtClean="0"/>
              <a:t>,,ĮVAIRIASPALVIAI DRUGELIAI“</a:t>
            </a:r>
            <a:endParaRPr lang="lt-LT" dirty="0"/>
          </a:p>
        </p:txBody>
      </p:sp>
      <p:pic>
        <p:nvPicPr>
          <p:cNvPr id="11266" name="Picture 2" descr="https://musudarzelis.lt/uploads/mazGint/messages/2021-01-25_11.16_%C4%AEvariaspalviai%20drugeliai.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76203" y="600890"/>
            <a:ext cx="4175208" cy="397231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Lentelė 5"/>
          <p:cNvGraphicFramePr>
            <a:graphicFrameLocks noGrp="1"/>
          </p:cNvGraphicFramePr>
          <p:nvPr>
            <p:extLst>
              <p:ext uri="{D42A27DB-BD31-4B8C-83A1-F6EECF244321}">
                <p14:modId xmlns:p14="http://schemas.microsoft.com/office/powerpoint/2010/main" val="1944583504"/>
              </p:ext>
            </p:extLst>
          </p:nvPr>
        </p:nvGraphicFramePr>
        <p:xfrm>
          <a:off x="5172891" y="470263"/>
          <a:ext cx="6180909" cy="4058533"/>
        </p:xfrm>
        <a:graphic>
          <a:graphicData uri="http://schemas.openxmlformats.org/drawingml/2006/table">
            <a:tbl>
              <a:tblPr/>
              <a:tblGrid>
                <a:gridCol w="1932554">
                  <a:extLst>
                    <a:ext uri="{9D8B030D-6E8A-4147-A177-3AD203B41FA5}">
                      <a16:colId xmlns:a16="http://schemas.microsoft.com/office/drawing/2014/main" val="2842408860"/>
                    </a:ext>
                  </a:extLst>
                </a:gridCol>
                <a:gridCol w="4248355">
                  <a:extLst>
                    <a:ext uri="{9D8B030D-6E8A-4147-A177-3AD203B41FA5}">
                      <a16:colId xmlns:a16="http://schemas.microsoft.com/office/drawing/2014/main" val="3341270544"/>
                    </a:ext>
                  </a:extLst>
                </a:gridCol>
              </a:tblGrid>
              <a:tr h="279234">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Pavadinimas</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a:effectLst/>
                          <a:latin typeface="Times New Roman" panose="02020603050405020304" pitchFamily="18" charset="0"/>
                          <a:ea typeface="Times New Roman" panose="02020603050405020304" pitchFamily="18" charset="0"/>
                        </a:rPr>
                        <a:t>„Įvairiaspalviai drugeliai“</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0928978"/>
                  </a:ext>
                </a:extLst>
              </a:tr>
              <a:tr h="390115">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Dalykas, amžius</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a:effectLst/>
                          <a:latin typeface="Times New Roman" panose="02020603050405020304" pitchFamily="18" charset="0"/>
                          <a:ea typeface="Times New Roman" panose="02020603050405020304" pitchFamily="18" charset="0"/>
                        </a:rPr>
                        <a:t>Ikimokyklinis ugdymas, 4-6 m.</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04678610"/>
                  </a:ext>
                </a:extLst>
              </a:tr>
              <a:tr h="390115">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Tikslas</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a:effectLst/>
                          <a:latin typeface="Times New Roman" panose="02020603050405020304" pitchFamily="18" charset="0"/>
                          <a:ea typeface="Times New Roman" panose="02020603050405020304" pitchFamily="18" charset="0"/>
                        </a:rPr>
                        <a:t>Smulkiosios motorikos, ritmo pajautimo lavinimui</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7385205"/>
                  </a:ext>
                </a:extLst>
              </a:tr>
              <a:tr h="1170343">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Priemonės aprašymas</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spcAft>
                          <a:spcPts val="0"/>
                        </a:spcAft>
                        <a:buFont typeface="Symbol" panose="05050102010706020507" pitchFamily="18" charset="2"/>
                        <a:buChar char=""/>
                      </a:pPr>
                      <a:r>
                        <a:rPr lang="lt-LT" sz="1400" dirty="0">
                          <a:effectLst/>
                          <a:latin typeface="Times New Roman" panose="02020603050405020304" pitchFamily="18" charset="0"/>
                          <a:ea typeface="Times New Roman" panose="02020603050405020304" pitchFamily="18" charset="0"/>
                        </a:rPr>
                        <a:t>Skatina dainavimo įgūdžius pasitelkiant smulkiąją motoriką.</a:t>
                      </a:r>
                      <a:endParaRPr lang="lt-LT" sz="1200" dirty="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lt-LT" sz="1400" dirty="0">
                          <a:effectLst/>
                          <a:latin typeface="Times New Roman" panose="02020603050405020304" pitchFamily="18" charset="0"/>
                          <a:ea typeface="Times New Roman" panose="02020603050405020304" pitchFamily="18" charset="0"/>
                        </a:rPr>
                        <a:t>Ritmiškai judėti pagal muziką.</a:t>
                      </a:r>
                      <a:endParaRPr lang="lt-LT" sz="1200" dirty="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lt-LT" sz="1400" dirty="0">
                          <a:effectLst/>
                          <a:latin typeface="Times New Roman" panose="02020603050405020304" pitchFamily="18" charset="0"/>
                          <a:ea typeface="Times New Roman" panose="02020603050405020304" pitchFamily="18" charset="0"/>
                        </a:rPr>
                        <a:t>Spalvų įtvirtinimui.</a:t>
                      </a:r>
                      <a:endParaRPr lang="lt-LT"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3730500"/>
                  </a:ext>
                </a:extLst>
              </a:tr>
              <a:tr h="585171">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Ugdomos kompetencijos</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a:effectLst/>
                          <a:latin typeface="Times New Roman" panose="02020603050405020304" pitchFamily="18" charset="0"/>
                          <a:ea typeface="Times New Roman" panose="02020603050405020304" pitchFamily="18" charset="0"/>
                        </a:rPr>
                        <a:t>Pažinimo, komunikavimo, sveikatos, meninė</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21763269"/>
                  </a:ext>
                </a:extLst>
              </a:tr>
              <a:tr h="811978">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Autorius, </a:t>
                      </a:r>
                      <a:endParaRPr lang="lt-LT" sz="1200">
                        <a:effectLst/>
                        <a:latin typeface="Times New Roman" panose="02020603050405020304" pitchFamily="18" charset="0"/>
                        <a:ea typeface="Times New Roman" panose="02020603050405020304" pitchFamily="18" charset="0"/>
                      </a:endParaRPr>
                    </a:p>
                    <a:p>
                      <a:pPr algn="ctr">
                        <a:spcAft>
                          <a:spcPts val="0"/>
                        </a:spcAft>
                      </a:pPr>
                      <a:r>
                        <a:rPr lang="lt-LT" sz="1400" b="1">
                          <a:effectLst/>
                          <a:latin typeface="Times New Roman" panose="02020603050405020304" pitchFamily="18" charset="0"/>
                          <a:ea typeface="Times New Roman" panose="02020603050405020304" pitchFamily="18" charset="0"/>
                        </a:rPr>
                        <a:t>pareigos, </a:t>
                      </a:r>
                      <a:endParaRPr lang="lt-LT" sz="1200">
                        <a:effectLst/>
                        <a:latin typeface="Times New Roman" panose="02020603050405020304" pitchFamily="18" charset="0"/>
                        <a:ea typeface="Times New Roman" panose="02020603050405020304" pitchFamily="18" charset="0"/>
                      </a:endParaRPr>
                    </a:p>
                    <a:p>
                      <a:pPr algn="ctr">
                        <a:spcAft>
                          <a:spcPts val="0"/>
                        </a:spcAft>
                      </a:pPr>
                      <a:r>
                        <a:rPr lang="lt-LT" sz="1400" b="1">
                          <a:effectLst/>
                          <a:latin typeface="Times New Roman" panose="02020603050405020304" pitchFamily="18" charset="0"/>
                          <a:ea typeface="Times New Roman" panose="02020603050405020304" pitchFamily="18" charset="0"/>
                        </a:rPr>
                        <a:t>kvalifikacinė kategorija </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a:effectLst/>
                          <a:latin typeface="Times New Roman" panose="02020603050405020304" pitchFamily="18" charset="0"/>
                          <a:ea typeface="Times New Roman" panose="02020603050405020304" pitchFamily="18" charset="0"/>
                        </a:rPr>
                        <a:t>Roma Skirmontienė</a:t>
                      </a:r>
                      <a:endParaRPr lang="lt-LT" sz="1200">
                        <a:effectLst/>
                        <a:latin typeface="Times New Roman" panose="02020603050405020304" pitchFamily="18" charset="0"/>
                        <a:ea typeface="Times New Roman" panose="02020603050405020304" pitchFamily="18" charset="0"/>
                      </a:endParaRPr>
                    </a:p>
                    <a:p>
                      <a:pPr algn="ctr">
                        <a:spcAft>
                          <a:spcPts val="0"/>
                        </a:spcAft>
                      </a:pPr>
                      <a:r>
                        <a:rPr lang="lt-LT" sz="1400">
                          <a:effectLst/>
                          <a:latin typeface="Times New Roman" panose="02020603050405020304" pitchFamily="18" charset="0"/>
                          <a:ea typeface="Times New Roman" panose="02020603050405020304" pitchFamily="18" charset="0"/>
                        </a:rPr>
                        <a:t>Meninio ugdymo mokytoja</a:t>
                      </a:r>
                      <a:endParaRPr lang="lt-LT" sz="1200">
                        <a:effectLst/>
                        <a:latin typeface="Times New Roman" panose="02020603050405020304" pitchFamily="18" charset="0"/>
                        <a:ea typeface="Times New Roman" panose="02020603050405020304" pitchFamily="18" charset="0"/>
                      </a:endParaRPr>
                    </a:p>
                    <a:p>
                      <a:pPr algn="ctr">
                        <a:spcAft>
                          <a:spcPts val="0"/>
                        </a:spcAft>
                      </a:pPr>
                      <a:r>
                        <a:rPr lang="lt-LT" sz="1400">
                          <a:effectLst/>
                          <a:latin typeface="Times New Roman" panose="02020603050405020304" pitchFamily="18" charset="0"/>
                          <a:ea typeface="Times New Roman" panose="02020603050405020304" pitchFamily="18" charset="0"/>
                        </a:rPr>
                        <a:t>Mokytoja metodininkė</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76747724"/>
                  </a:ext>
                </a:extLst>
              </a:tr>
              <a:tr h="390115">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Parengimo data</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dirty="0">
                          <a:effectLst/>
                          <a:latin typeface="Times New Roman" panose="02020603050405020304" pitchFamily="18" charset="0"/>
                          <a:ea typeface="Times New Roman" panose="02020603050405020304" pitchFamily="18" charset="0"/>
                        </a:rPr>
                        <a:t>2020 m.</a:t>
                      </a:r>
                      <a:endParaRPr lang="lt-LT"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34386524"/>
                  </a:ext>
                </a:extLst>
              </a:tr>
            </a:tbl>
          </a:graphicData>
        </a:graphic>
      </p:graphicFrame>
    </p:spTree>
    <p:extLst>
      <p:ext uri="{BB962C8B-B14F-4D97-AF65-F5344CB8AC3E}">
        <p14:creationId xmlns:p14="http://schemas.microsoft.com/office/powerpoint/2010/main" val="206322588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684212" y="4798422"/>
            <a:ext cx="8534400" cy="1454331"/>
          </a:xfrm>
        </p:spPr>
        <p:txBody>
          <a:bodyPr/>
          <a:lstStyle/>
          <a:p>
            <a:pPr algn="ctr"/>
            <a:r>
              <a:rPr lang="lt-LT" dirty="0" smtClean="0"/>
              <a:t>Roma </a:t>
            </a:r>
            <a:r>
              <a:rPr lang="lt-LT" dirty="0" err="1" smtClean="0"/>
              <a:t>Skirmontienė</a:t>
            </a:r>
            <a:r>
              <a:rPr lang="lt-LT" dirty="0" smtClean="0"/>
              <a:t/>
            </a:r>
            <a:br>
              <a:rPr lang="lt-LT" dirty="0" smtClean="0"/>
            </a:br>
            <a:r>
              <a:rPr lang="lt-LT" dirty="0" smtClean="0"/>
              <a:t>,,PIRŠTUKAS – PELIUKAS“</a:t>
            </a:r>
            <a:endParaRPr lang="lt-LT" dirty="0"/>
          </a:p>
        </p:txBody>
      </p:sp>
      <p:pic>
        <p:nvPicPr>
          <p:cNvPr id="34818" name="Picture 2" descr="https://musudarzelis.lt/uploads/mazGint/messages/2021-01-25_11.16_Peliukai%20pir%C5%A1tukai.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84212" y="911306"/>
            <a:ext cx="4124274" cy="347781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Lentelė 3"/>
          <p:cNvGraphicFramePr>
            <a:graphicFrameLocks noGrp="1"/>
          </p:cNvGraphicFramePr>
          <p:nvPr>
            <p:extLst>
              <p:ext uri="{D42A27DB-BD31-4B8C-83A1-F6EECF244321}">
                <p14:modId xmlns:p14="http://schemas.microsoft.com/office/powerpoint/2010/main" val="2434024536"/>
              </p:ext>
            </p:extLst>
          </p:nvPr>
        </p:nvGraphicFramePr>
        <p:xfrm>
          <a:off x="4946469" y="487684"/>
          <a:ext cx="6087291" cy="3901438"/>
        </p:xfrm>
        <a:graphic>
          <a:graphicData uri="http://schemas.openxmlformats.org/drawingml/2006/table">
            <a:tbl>
              <a:tblPr/>
              <a:tblGrid>
                <a:gridCol w="1903283">
                  <a:extLst>
                    <a:ext uri="{9D8B030D-6E8A-4147-A177-3AD203B41FA5}">
                      <a16:colId xmlns:a16="http://schemas.microsoft.com/office/drawing/2014/main" val="2654072256"/>
                    </a:ext>
                  </a:extLst>
                </a:gridCol>
                <a:gridCol w="4184008">
                  <a:extLst>
                    <a:ext uri="{9D8B030D-6E8A-4147-A177-3AD203B41FA5}">
                      <a16:colId xmlns:a16="http://schemas.microsoft.com/office/drawing/2014/main" val="1245423577"/>
                    </a:ext>
                  </a:extLst>
                </a:gridCol>
              </a:tblGrid>
              <a:tr h="315609">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Pavadinimas</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a:effectLst/>
                          <a:latin typeface="Times New Roman" panose="02020603050405020304" pitchFamily="18" charset="0"/>
                          <a:ea typeface="Times New Roman" panose="02020603050405020304" pitchFamily="18" charset="0"/>
                        </a:rPr>
                        <a:t>Pirštukas-Peliukas</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44416265"/>
                  </a:ext>
                </a:extLst>
              </a:tr>
              <a:tr h="315609">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Dalykas, amžius</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a:effectLst/>
                          <a:latin typeface="Times New Roman" panose="02020603050405020304" pitchFamily="18" charset="0"/>
                          <a:ea typeface="Times New Roman" panose="02020603050405020304" pitchFamily="18" charset="0"/>
                        </a:rPr>
                        <a:t>Ikimokyklinis ugdymas</a:t>
                      </a:r>
                      <a:r>
                        <a:rPr lang="lt-LT" sz="1400">
                          <a:solidFill>
                            <a:srgbClr val="FF0000"/>
                          </a:solidFill>
                          <a:effectLst/>
                          <a:latin typeface="Times New Roman" panose="02020603050405020304" pitchFamily="18" charset="0"/>
                          <a:ea typeface="Times New Roman" panose="02020603050405020304" pitchFamily="18" charset="0"/>
                        </a:rPr>
                        <a:t> </a:t>
                      </a:r>
                      <a:r>
                        <a:rPr lang="lt-LT" sz="1400">
                          <a:effectLst/>
                          <a:latin typeface="Times New Roman" panose="02020603050405020304" pitchFamily="18" charset="0"/>
                          <a:ea typeface="Times New Roman" panose="02020603050405020304" pitchFamily="18" charset="0"/>
                        </a:rPr>
                        <a:t>3- 6m</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355935"/>
                  </a:ext>
                </a:extLst>
              </a:tr>
              <a:tr h="440935">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Tikslas</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dirty="0">
                          <a:effectLst/>
                          <a:latin typeface="Times New Roman" panose="02020603050405020304" pitchFamily="18" charset="0"/>
                          <a:ea typeface="Times New Roman" panose="02020603050405020304" pitchFamily="18" charset="0"/>
                        </a:rPr>
                        <a:t>Muzikos klausymui, </a:t>
                      </a:r>
                      <a:r>
                        <a:rPr lang="lt-LT" sz="1400" dirty="0" err="1">
                          <a:effectLst/>
                          <a:latin typeface="Times New Roman" panose="02020603050405020304" pitchFamily="18" charset="0"/>
                          <a:ea typeface="Times New Roman" panose="02020603050405020304" pitchFamily="18" charset="0"/>
                        </a:rPr>
                        <a:t>muz</a:t>
                      </a:r>
                      <a:r>
                        <a:rPr lang="lt-LT" sz="1400" dirty="0">
                          <a:effectLst/>
                          <a:latin typeface="Times New Roman" panose="02020603050405020304" pitchFamily="18" charset="0"/>
                          <a:ea typeface="Times New Roman" panose="02020603050405020304" pitchFamily="18" charset="0"/>
                        </a:rPr>
                        <a:t>. didaktiniams žaidimams</a:t>
                      </a:r>
                      <a:endParaRPr lang="lt-LT"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6307380"/>
                  </a:ext>
                </a:extLst>
              </a:tr>
              <a:tr h="1102339">
                <a:tc>
                  <a:txBody>
                    <a:bodyPr/>
                    <a:lstStyle/>
                    <a:p>
                      <a:pPr algn="ctr">
                        <a:spcAft>
                          <a:spcPts val="0"/>
                        </a:spcAft>
                      </a:pPr>
                      <a:r>
                        <a:rPr lang="lt-LT" sz="1400" b="1" dirty="0">
                          <a:effectLst/>
                          <a:latin typeface="Times New Roman" panose="02020603050405020304" pitchFamily="18" charset="0"/>
                          <a:ea typeface="Times New Roman" panose="02020603050405020304" pitchFamily="18" charset="0"/>
                        </a:rPr>
                        <a:t>Priemonės aprašymas</a:t>
                      </a:r>
                      <a:endParaRPr lang="lt-LT"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spcAft>
                          <a:spcPts val="0"/>
                        </a:spcAft>
                        <a:buFont typeface="Symbol" panose="05050102010706020507" pitchFamily="18" charset="2"/>
                        <a:buChar char=""/>
                      </a:pPr>
                      <a:r>
                        <a:rPr lang="lt-LT" sz="1400">
                          <a:effectLst/>
                          <a:latin typeface="Times New Roman" panose="02020603050405020304" pitchFamily="18" charset="0"/>
                          <a:ea typeface="Times New Roman" panose="02020603050405020304" pitchFamily="18" charset="0"/>
                        </a:rPr>
                        <a:t>Muzikos tembro skyrimui</a:t>
                      </a:r>
                      <a:endParaRPr lang="lt-LT" sz="120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lt-LT" sz="1400">
                          <a:effectLst/>
                          <a:latin typeface="Times New Roman" panose="02020603050405020304" pitchFamily="18" charset="0"/>
                          <a:ea typeface="Times New Roman" panose="02020603050405020304" pitchFamily="18" charset="0"/>
                        </a:rPr>
                        <a:t>Skirtingo pobūdžio muzikiniams garsams skirti</a:t>
                      </a:r>
                      <a:endParaRPr lang="lt-LT" sz="120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lt-LT" sz="1400">
                          <a:effectLst/>
                          <a:latin typeface="Times New Roman" panose="02020603050405020304" pitchFamily="18" charset="0"/>
                          <a:ea typeface="Times New Roman" panose="02020603050405020304" pitchFamily="18" charset="0"/>
                        </a:rPr>
                        <a:t>Išgirsti, įsijausti ir atliepti muziką judesiais</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43644038"/>
                  </a:ext>
                </a:extLst>
              </a:tr>
              <a:tr h="451029">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Ugdomos kompetencijos</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a:effectLst/>
                          <a:latin typeface="Times New Roman" panose="02020603050405020304" pitchFamily="18" charset="0"/>
                          <a:ea typeface="Times New Roman" panose="02020603050405020304" pitchFamily="18" charset="0"/>
                        </a:rPr>
                        <a:t>Pažinimo, komunikavimo,sveikatos, meninė.</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1074612"/>
                  </a:ext>
                </a:extLst>
              </a:tr>
              <a:tr h="960308">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Autorius, </a:t>
                      </a:r>
                      <a:endParaRPr lang="lt-LT" sz="1200">
                        <a:effectLst/>
                        <a:latin typeface="Times New Roman" panose="02020603050405020304" pitchFamily="18" charset="0"/>
                        <a:ea typeface="Times New Roman" panose="02020603050405020304" pitchFamily="18" charset="0"/>
                      </a:endParaRPr>
                    </a:p>
                    <a:p>
                      <a:pPr algn="ctr">
                        <a:spcAft>
                          <a:spcPts val="0"/>
                        </a:spcAft>
                      </a:pPr>
                      <a:r>
                        <a:rPr lang="lt-LT" sz="1400" b="1">
                          <a:effectLst/>
                          <a:latin typeface="Times New Roman" panose="02020603050405020304" pitchFamily="18" charset="0"/>
                          <a:ea typeface="Times New Roman" panose="02020603050405020304" pitchFamily="18" charset="0"/>
                        </a:rPr>
                        <a:t>pareigos, </a:t>
                      </a:r>
                      <a:endParaRPr lang="lt-LT" sz="1200">
                        <a:effectLst/>
                        <a:latin typeface="Times New Roman" panose="02020603050405020304" pitchFamily="18" charset="0"/>
                        <a:ea typeface="Times New Roman" panose="02020603050405020304" pitchFamily="18" charset="0"/>
                      </a:endParaRPr>
                    </a:p>
                    <a:p>
                      <a:pPr algn="ctr">
                        <a:spcAft>
                          <a:spcPts val="0"/>
                        </a:spcAft>
                      </a:pPr>
                      <a:r>
                        <a:rPr lang="lt-LT" sz="1400" b="1">
                          <a:effectLst/>
                          <a:latin typeface="Times New Roman" panose="02020603050405020304" pitchFamily="18" charset="0"/>
                          <a:ea typeface="Times New Roman" panose="02020603050405020304" pitchFamily="18" charset="0"/>
                        </a:rPr>
                        <a:t>kvalifikacinė kategorija </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a:effectLst/>
                          <a:latin typeface="Times New Roman" panose="02020603050405020304" pitchFamily="18" charset="0"/>
                          <a:ea typeface="Times New Roman" panose="02020603050405020304" pitchFamily="18" charset="0"/>
                        </a:rPr>
                        <a:t>Roma Skirmontienė</a:t>
                      </a:r>
                      <a:endParaRPr lang="lt-LT" sz="1200">
                        <a:effectLst/>
                        <a:latin typeface="Times New Roman" panose="02020603050405020304" pitchFamily="18" charset="0"/>
                        <a:ea typeface="Times New Roman" panose="02020603050405020304" pitchFamily="18" charset="0"/>
                      </a:endParaRPr>
                    </a:p>
                    <a:p>
                      <a:pPr algn="ctr">
                        <a:spcAft>
                          <a:spcPts val="0"/>
                        </a:spcAft>
                      </a:pPr>
                      <a:r>
                        <a:rPr lang="lt-LT" sz="1400">
                          <a:effectLst/>
                          <a:latin typeface="Times New Roman" panose="02020603050405020304" pitchFamily="18" charset="0"/>
                          <a:ea typeface="Times New Roman" panose="02020603050405020304" pitchFamily="18" charset="0"/>
                        </a:rPr>
                        <a:t>Meninio ugdymo mokytoja</a:t>
                      </a:r>
                      <a:endParaRPr lang="lt-LT" sz="1200">
                        <a:effectLst/>
                        <a:latin typeface="Times New Roman" panose="02020603050405020304" pitchFamily="18" charset="0"/>
                        <a:ea typeface="Times New Roman" panose="02020603050405020304" pitchFamily="18" charset="0"/>
                      </a:endParaRPr>
                    </a:p>
                    <a:p>
                      <a:pPr algn="ctr">
                        <a:spcAft>
                          <a:spcPts val="0"/>
                        </a:spcAft>
                      </a:pPr>
                      <a:r>
                        <a:rPr lang="lt-LT" sz="1400">
                          <a:effectLst/>
                          <a:latin typeface="Times New Roman" panose="02020603050405020304" pitchFamily="18" charset="0"/>
                          <a:ea typeface="Times New Roman" panose="02020603050405020304" pitchFamily="18" charset="0"/>
                        </a:rPr>
                        <a:t>Mokytoja metodininkė</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7907630"/>
                  </a:ext>
                </a:extLst>
              </a:tr>
              <a:tr h="315609">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Parengimo data</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dirty="0">
                          <a:effectLst/>
                          <a:latin typeface="Times New Roman" panose="02020603050405020304" pitchFamily="18" charset="0"/>
                          <a:ea typeface="Times New Roman" panose="02020603050405020304" pitchFamily="18" charset="0"/>
                        </a:rPr>
                        <a:t>2020 m.</a:t>
                      </a:r>
                      <a:endParaRPr lang="lt-LT"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53767299"/>
                  </a:ext>
                </a:extLst>
              </a:tr>
            </a:tbl>
          </a:graphicData>
        </a:graphic>
      </p:graphicFrame>
    </p:spTree>
    <p:extLst>
      <p:ext uri="{BB962C8B-B14F-4D97-AF65-F5344CB8AC3E}">
        <p14:creationId xmlns:p14="http://schemas.microsoft.com/office/powerpoint/2010/main" val="81873201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veikslėlis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71517" y="262708"/>
            <a:ext cx="2876007" cy="3481978"/>
          </a:xfrm>
          <a:prstGeom prst="rect">
            <a:avLst/>
          </a:prstGeom>
        </p:spPr>
      </p:pic>
      <p:pic>
        <p:nvPicPr>
          <p:cNvPr id="3" name="Paveikslėlis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2534" y="478970"/>
            <a:ext cx="4249786" cy="3187339"/>
          </a:xfrm>
          <a:prstGeom prst="rect">
            <a:avLst/>
          </a:prstGeom>
        </p:spPr>
      </p:pic>
      <p:pic>
        <p:nvPicPr>
          <p:cNvPr id="4" name="Paveikslėlis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69227" y="2711268"/>
            <a:ext cx="2713812" cy="3618416"/>
          </a:xfrm>
          <a:prstGeom prst="rect">
            <a:avLst/>
          </a:prstGeom>
        </p:spPr>
      </p:pic>
      <p:pic>
        <p:nvPicPr>
          <p:cNvPr id="5" name="Paveikslėlis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73479" y="3897085"/>
            <a:ext cx="4626430" cy="2570239"/>
          </a:xfrm>
          <a:prstGeom prst="rect">
            <a:avLst/>
          </a:prstGeom>
        </p:spPr>
      </p:pic>
    </p:spTree>
    <p:extLst>
      <p:ext uri="{BB962C8B-B14F-4D97-AF65-F5344CB8AC3E}">
        <p14:creationId xmlns:p14="http://schemas.microsoft.com/office/powerpoint/2010/main" val="9951051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normAutofit/>
          </a:bodyPr>
          <a:lstStyle/>
          <a:p>
            <a:pPr algn="ctr"/>
            <a:r>
              <a:rPr lang="lt-LT" sz="5400" b="1" dirty="0" smtClean="0"/>
              <a:t>AČIŪ UŽ DĖMESĮ </a:t>
            </a:r>
            <a:r>
              <a:rPr lang="en-US" sz="5400" b="1" dirty="0" smtClean="0"/>
              <a:t>!</a:t>
            </a:r>
            <a:endParaRPr lang="lt-LT" sz="5400" b="1" dirty="0"/>
          </a:p>
        </p:txBody>
      </p:sp>
      <p:pic>
        <p:nvPicPr>
          <p:cNvPr id="5122" name="Picture 2" descr="Vaizdo rezultatas pagal užklausą „ačiū ant snie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4490" y="512275"/>
            <a:ext cx="5968413" cy="3975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49702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684212" y="4746170"/>
            <a:ext cx="8534400" cy="1689463"/>
          </a:xfrm>
        </p:spPr>
        <p:txBody>
          <a:bodyPr/>
          <a:lstStyle/>
          <a:p>
            <a:pPr algn="ctr"/>
            <a:r>
              <a:rPr lang="lt-LT" dirty="0" smtClean="0"/>
              <a:t>Sonata Kairienė</a:t>
            </a:r>
            <a:br>
              <a:rPr lang="lt-LT" dirty="0" smtClean="0"/>
            </a:br>
            <a:r>
              <a:rPr lang="lt-LT" dirty="0" smtClean="0"/>
              <a:t>,,PAGAUK MUSYTĘ“</a:t>
            </a:r>
            <a:endParaRPr lang="lt-LT" dirty="0"/>
          </a:p>
        </p:txBody>
      </p:sp>
      <p:pic>
        <p:nvPicPr>
          <p:cNvPr id="4" name="Turinio vietos rezervavimo ženklas 3"/>
          <p:cNvPicPr>
            <a:picLocks noGrp="1" noChangeAspect="1"/>
          </p:cNvPicPr>
          <p:nvPr>
            <p:ph idx="1"/>
          </p:nvPr>
        </p:nvPicPr>
        <p:blipFill>
          <a:blip r:embed="rId2"/>
          <a:stretch>
            <a:fillRect/>
          </a:stretch>
        </p:blipFill>
        <p:spPr>
          <a:xfrm>
            <a:off x="748938" y="1114697"/>
            <a:ext cx="2673530" cy="3492137"/>
          </a:xfrm>
          <a:prstGeom prst="rect">
            <a:avLst/>
          </a:prstGeom>
        </p:spPr>
      </p:pic>
      <p:graphicFrame>
        <p:nvGraphicFramePr>
          <p:cNvPr id="5" name="Lentelė 4"/>
          <p:cNvGraphicFramePr>
            <a:graphicFrameLocks noGrp="1"/>
          </p:cNvGraphicFramePr>
          <p:nvPr>
            <p:extLst>
              <p:ext uri="{D42A27DB-BD31-4B8C-83A1-F6EECF244321}">
                <p14:modId xmlns:p14="http://schemas.microsoft.com/office/powerpoint/2010/main" val="1297617376"/>
              </p:ext>
            </p:extLst>
          </p:nvPr>
        </p:nvGraphicFramePr>
        <p:xfrm>
          <a:off x="3718560" y="539930"/>
          <a:ext cx="7245004" cy="4066904"/>
        </p:xfrm>
        <a:graphic>
          <a:graphicData uri="http://schemas.openxmlformats.org/drawingml/2006/table">
            <a:tbl>
              <a:tblPr/>
              <a:tblGrid>
                <a:gridCol w="2265260">
                  <a:extLst>
                    <a:ext uri="{9D8B030D-6E8A-4147-A177-3AD203B41FA5}">
                      <a16:colId xmlns:a16="http://schemas.microsoft.com/office/drawing/2014/main" val="1972002838"/>
                    </a:ext>
                  </a:extLst>
                </a:gridCol>
                <a:gridCol w="4979744">
                  <a:extLst>
                    <a:ext uri="{9D8B030D-6E8A-4147-A177-3AD203B41FA5}">
                      <a16:colId xmlns:a16="http://schemas.microsoft.com/office/drawing/2014/main" val="3585364607"/>
                    </a:ext>
                  </a:extLst>
                </a:gridCol>
              </a:tblGrid>
              <a:tr h="259116">
                <a:tc>
                  <a:txBody>
                    <a:bodyPr/>
                    <a:lstStyle/>
                    <a:p>
                      <a:pPr algn="ctr">
                        <a:lnSpc>
                          <a:spcPct val="115000"/>
                        </a:lnSpc>
                        <a:spcAft>
                          <a:spcPts val="0"/>
                        </a:spcAft>
                      </a:pPr>
                      <a:r>
                        <a:rPr lang="lt-LT" sz="1400" b="1">
                          <a:effectLst/>
                          <a:latin typeface="Times New Roman" panose="02020603050405020304" pitchFamily="18" charset="0"/>
                          <a:ea typeface="Times New Roman" panose="02020603050405020304" pitchFamily="18" charset="0"/>
                          <a:cs typeface="Times New Roman" panose="02020603050405020304" pitchFamily="18" charset="0"/>
                        </a:rPr>
                        <a:t>Pavadinimas</a:t>
                      </a:r>
                      <a:endParaRPr lang="lt-L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lt-LT" sz="1400">
                          <a:effectLst/>
                          <a:latin typeface="Times New Roman" panose="02020603050405020304" pitchFamily="18" charset="0"/>
                          <a:ea typeface="Times New Roman" panose="02020603050405020304" pitchFamily="18" charset="0"/>
                          <a:cs typeface="Times New Roman" panose="02020603050405020304" pitchFamily="18" charset="0"/>
                        </a:rPr>
                        <a:t>„Pagauk musytę“</a:t>
                      </a:r>
                      <a:endParaRPr lang="lt-L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1596434"/>
                  </a:ext>
                </a:extLst>
              </a:tr>
              <a:tr h="259116">
                <a:tc>
                  <a:txBody>
                    <a:bodyPr/>
                    <a:lstStyle/>
                    <a:p>
                      <a:pPr algn="ctr">
                        <a:lnSpc>
                          <a:spcPct val="115000"/>
                        </a:lnSpc>
                        <a:spcAft>
                          <a:spcPts val="0"/>
                        </a:spcAft>
                      </a:pPr>
                      <a:r>
                        <a:rPr lang="lt-LT" sz="1400" b="1">
                          <a:effectLst/>
                          <a:latin typeface="Times New Roman" panose="02020603050405020304" pitchFamily="18" charset="0"/>
                          <a:ea typeface="Times New Roman" panose="02020603050405020304" pitchFamily="18" charset="0"/>
                          <a:cs typeface="Times New Roman" panose="02020603050405020304" pitchFamily="18" charset="0"/>
                        </a:rPr>
                        <a:t>Dalykas, amžius</a:t>
                      </a:r>
                      <a:endParaRPr lang="lt-L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lt-LT" sz="1400">
                          <a:effectLst/>
                          <a:latin typeface="Times New Roman" panose="02020603050405020304" pitchFamily="18" charset="0"/>
                          <a:ea typeface="Times New Roman" panose="02020603050405020304" pitchFamily="18" charset="0"/>
                          <a:cs typeface="Times New Roman" panose="02020603050405020304" pitchFamily="18" charset="0"/>
                        </a:rPr>
                        <a:t>Priešmokyklinis ugdymas</a:t>
                      </a:r>
                      <a:endParaRPr lang="lt-L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39614185"/>
                  </a:ext>
                </a:extLst>
              </a:tr>
              <a:tr h="540752">
                <a:tc>
                  <a:txBody>
                    <a:bodyPr/>
                    <a:lstStyle/>
                    <a:p>
                      <a:pPr algn="ctr">
                        <a:lnSpc>
                          <a:spcPct val="115000"/>
                        </a:lnSpc>
                        <a:spcAft>
                          <a:spcPts val="0"/>
                        </a:spcAft>
                      </a:pPr>
                      <a:r>
                        <a:rPr lang="lt-LT" sz="1400" b="1">
                          <a:effectLst/>
                          <a:latin typeface="Times New Roman" panose="02020603050405020304" pitchFamily="18" charset="0"/>
                          <a:ea typeface="Times New Roman" panose="02020603050405020304" pitchFamily="18" charset="0"/>
                          <a:cs typeface="Times New Roman" panose="02020603050405020304" pitchFamily="18" charset="0"/>
                        </a:rPr>
                        <a:t>Tikslas</a:t>
                      </a:r>
                      <a:endParaRPr lang="lt-L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lt-LT" sz="1400">
                          <a:solidFill>
                            <a:srgbClr val="050505"/>
                          </a:solidFill>
                          <a:effectLst/>
                          <a:latin typeface="Times New Roman" panose="02020603050405020304" pitchFamily="18" charset="0"/>
                          <a:ea typeface="Times New Roman" panose="02020603050405020304" pitchFamily="18" charset="0"/>
                          <a:cs typeface="Times New Roman" panose="02020603050405020304" pitchFamily="18" charset="0"/>
                        </a:rPr>
                        <a:t>Pažinti ir įtvirtinti raides, sugalvoti iš jų žodį, turtinti žodyną.</a:t>
                      </a:r>
                      <a:endParaRPr lang="lt-L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0408672"/>
                  </a:ext>
                </a:extLst>
              </a:tr>
              <a:tr h="1104026">
                <a:tc>
                  <a:txBody>
                    <a:bodyPr/>
                    <a:lstStyle/>
                    <a:p>
                      <a:pPr algn="ctr">
                        <a:lnSpc>
                          <a:spcPct val="115000"/>
                        </a:lnSpc>
                        <a:spcAft>
                          <a:spcPts val="0"/>
                        </a:spcAft>
                      </a:pPr>
                      <a:r>
                        <a:rPr lang="lt-LT" sz="1400" b="1" dirty="0">
                          <a:effectLst/>
                          <a:latin typeface="Times New Roman" panose="02020603050405020304" pitchFamily="18" charset="0"/>
                          <a:ea typeface="Times New Roman" panose="02020603050405020304" pitchFamily="18" charset="0"/>
                          <a:cs typeface="Times New Roman" panose="02020603050405020304" pitchFamily="18" charset="0"/>
                        </a:rPr>
                        <a:t>Priemonės aprašymas</a:t>
                      </a:r>
                      <a:endParaRPr lang="lt-LT"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15000"/>
                        </a:lnSpc>
                        <a:spcAft>
                          <a:spcPts val="0"/>
                        </a:spcAft>
                        <a:buFont typeface="Symbol" panose="05050102010706020507" pitchFamily="18" charset="2"/>
                        <a:buChar char=""/>
                      </a:pPr>
                      <a:r>
                        <a:rPr lang="lt-LT" sz="1400" dirty="0">
                          <a:solidFill>
                            <a:srgbClr val="050505"/>
                          </a:solidFill>
                          <a:effectLst/>
                          <a:latin typeface="Times New Roman" panose="02020603050405020304" pitchFamily="18" charset="0"/>
                          <a:ea typeface="Times New Roman" panose="02020603050405020304" pitchFamily="18" charset="0"/>
                          <a:cs typeface="Times New Roman" panose="02020603050405020304" pitchFamily="18" charset="0"/>
                        </a:rPr>
                        <a:t>Pagaliukai su delniukais;</a:t>
                      </a:r>
                      <a:endParaRPr lang="lt-LT"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pPr>
                      <a:r>
                        <a:rPr lang="lt-LT" sz="1400" dirty="0">
                          <a:solidFill>
                            <a:srgbClr val="050505"/>
                          </a:solidFill>
                          <a:effectLst/>
                          <a:latin typeface="Times New Roman" panose="02020603050405020304" pitchFamily="18" charset="0"/>
                          <a:ea typeface="Times New Roman" panose="02020603050405020304" pitchFamily="18" charset="0"/>
                          <a:cs typeface="Times New Roman" panose="02020603050405020304" pitchFamily="18" charset="0"/>
                        </a:rPr>
                        <a:t>Muselės su </a:t>
                      </a:r>
                      <a:r>
                        <a:rPr lang="lt-LT" sz="1400" dirty="0" err="1">
                          <a:solidFill>
                            <a:srgbClr val="050505"/>
                          </a:solidFill>
                          <a:effectLst/>
                          <a:latin typeface="Times New Roman" panose="02020603050405020304" pitchFamily="18" charset="0"/>
                          <a:ea typeface="Times New Roman" panose="02020603050405020304" pitchFamily="18" charset="0"/>
                          <a:cs typeface="Times New Roman" panose="02020603050405020304" pitchFamily="18" charset="0"/>
                        </a:rPr>
                        <a:t>raidelėmis</a:t>
                      </a:r>
                      <a:r>
                        <a:rPr lang="lt-LT" sz="1400" dirty="0">
                          <a:solidFill>
                            <a:srgbClr val="050505"/>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lt-LT"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lt-LT" sz="1400" dirty="0">
                          <a:solidFill>
                            <a:srgbClr val="050505"/>
                          </a:solidFill>
                          <a:effectLst/>
                          <a:latin typeface="Times New Roman" panose="02020603050405020304" pitchFamily="18" charset="0"/>
                          <a:ea typeface="Times New Roman" panose="02020603050405020304" pitchFamily="18" charset="0"/>
                          <a:cs typeface="Times New Roman" panose="02020603050405020304" pitchFamily="18" charset="0"/>
                        </a:rPr>
                        <a:t>Priemonė skirta raidžių pažinimui, taip pat lavinama akies ir rankos koordinacija.</a:t>
                      </a:r>
                      <a:endParaRPr lang="lt-LT"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87426690"/>
                  </a:ext>
                </a:extLst>
              </a:tr>
              <a:tr h="540752">
                <a:tc>
                  <a:txBody>
                    <a:bodyPr/>
                    <a:lstStyle/>
                    <a:p>
                      <a:pPr algn="ctr">
                        <a:lnSpc>
                          <a:spcPct val="115000"/>
                        </a:lnSpc>
                        <a:spcAft>
                          <a:spcPts val="0"/>
                        </a:spcAft>
                      </a:pPr>
                      <a:r>
                        <a:rPr lang="lt-LT" sz="1400" b="1" dirty="0">
                          <a:effectLst/>
                          <a:latin typeface="Times New Roman" panose="02020603050405020304" pitchFamily="18" charset="0"/>
                          <a:ea typeface="Times New Roman" panose="02020603050405020304" pitchFamily="18" charset="0"/>
                          <a:cs typeface="Times New Roman" panose="02020603050405020304" pitchFamily="18" charset="0"/>
                        </a:rPr>
                        <a:t>Ugdomos kompetencijos</a:t>
                      </a:r>
                      <a:endParaRPr lang="lt-LT"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lt-LT" sz="1400">
                          <a:effectLst/>
                          <a:latin typeface="Times New Roman" panose="02020603050405020304" pitchFamily="18" charset="0"/>
                          <a:ea typeface="Times New Roman" panose="02020603050405020304" pitchFamily="18" charset="0"/>
                          <a:cs typeface="Times New Roman" panose="02020603050405020304" pitchFamily="18" charset="0"/>
                        </a:rPr>
                        <a:t>Pažinimo, komunikavimo, sveikatos.</a:t>
                      </a:r>
                      <a:endParaRPr lang="lt-L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803079"/>
                  </a:ext>
                </a:extLst>
              </a:tr>
              <a:tr h="1104026">
                <a:tc>
                  <a:txBody>
                    <a:bodyPr/>
                    <a:lstStyle/>
                    <a:p>
                      <a:pPr algn="ctr">
                        <a:lnSpc>
                          <a:spcPct val="115000"/>
                        </a:lnSpc>
                        <a:spcAft>
                          <a:spcPts val="0"/>
                        </a:spcAft>
                      </a:pPr>
                      <a:r>
                        <a:rPr lang="lt-LT" sz="1400" b="1">
                          <a:effectLst/>
                          <a:latin typeface="Times New Roman" panose="02020603050405020304" pitchFamily="18" charset="0"/>
                          <a:ea typeface="Times New Roman" panose="02020603050405020304" pitchFamily="18" charset="0"/>
                          <a:cs typeface="Times New Roman" panose="02020603050405020304" pitchFamily="18" charset="0"/>
                        </a:rPr>
                        <a:t>Autorius, </a:t>
                      </a:r>
                      <a:endParaRPr lang="lt-LT" sz="12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lt-LT" sz="1400" b="1">
                          <a:effectLst/>
                          <a:latin typeface="Times New Roman" panose="02020603050405020304" pitchFamily="18" charset="0"/>
                          <a:ea typeface="Times New Roman" panose="02020603050405020304" pitchFamily="18" charset="0"/>
                          <a:cs typeface="Times New Roman" panose="02020603050405020304" pitchFamily="18" charset="0"/>
                        </a:rPr>
                        <a:t>pareigos, </a:t>
                      </a:r>
                      <a:endParaRPr lang="lt-LT" sz="12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lt-LT" sz="1400" b="1">
                          <a:effectLst/>
                          <a:latin typeface="Times New Roman" panose="02020603050405020304" pitchFamily="18" charset="0"/>
                          <a:ea typeface="Times New Roman" panose="02020603050405020304" pitchFamily="18" charset="0"/>
                          <a:cs typeface="Times New Roman" panose="02020603050405020304" pitchFamily="18" charset="0"/>
                        </a:rPr>
                        <a:t>kvalifikacinė kategorija </a:t>
                      </a:r>
                      <a:endParaRPr lang="lt-L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lt-LT" sz="1400">
                          <a:effectLst/>
                          <a:latin typeface="Times New Roman" panose="02020603050405020304" pitchFamily="18" charset="0"/>
                          <a:ea typeface="Times New Roman" panose="02020603050405020304" pitchFamily="18" charset="0"/>
                          <a:cs typeface="Times New Roman" panose="02020603050405020304" pitchFamily="18" charset="0"/>
                        </a:rPr>
                        <a:t>Sonata Kairienė</a:t>
                      </a:r>
                      <a:endParaRPr lang="lt-LT" sz="12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lt-LT" sz="1400">
                          <a:effectLst/>
                          <a:latin typeface="Times New Roman" panose="02020603050405020304" pitchFamily="18" charset="0"/>
                          <a:ea typeface="Times New Roman" panose="02020603050405020304" pitchFamily="18" charset="0"/>
                          <a:cs typeface="Times New Roman" panose="02020603050405020304" pitchFamily="18" charset="0"/>
                        </a:rPr>
                        <a:t>Ikimokyklinio ugdymo mokytoja</a:t>
                      </a:r>
                      <a:endParaRPr lang="lt-LT" sz="12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lt-LT" sz="1400">
                          <a:effectLst/>
                          <a:latin typeface="Times New Roman" panose="02020603050405020304" pitchFamily="18" charset="0"/>
                          <a:ea typeface="Times New Roman" panose="02020603050405020304" pitchFamily="18" charset="0"/>
                          <a:cs typeface="Times New Roman" panose="02020603050405020304" pitchFamily="18" charset="0"/>
                        </a:rPr>
                        <a:t>Mokytoja metodininkė</a:t>
                      </a:r>
                      <a:endParaRPr lang="lt-L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16523296"/>
                  </a:ext>
                </a:extLst>
              </a:tr>
              <a:tr h="259116">
                <a:tc>
                  <a:txBody>
                    <a:bodyPr/>
                    <a:lstStyle/>
                    <a:p>
                      <a:pPr algn="ctr">
                        <a:lnSpc>
                          <a:spcPct val="115000"/>
                        </a:lnSpc>
                        <a:spcAft>
                          <a:spcPts val="0"/>
                        </a:spcAft>
                      </a:pPr>
                      <a:r>
                        <a:rPr lang="lt-LT" sz="1400" b="1">
                          <a:effectLst/>
                          <a:latin typeface="Times New Roman" panose="02020603050405020304" pitchFamily="18" charset="0"/>
                          <a:ea typeface="Times New Roman" panose="02020603050405020304" pitchFamily="18" charset="0"/>
                          <a:cs typeface="Times New Roman" panose="02020603050405020304" pitchFamily="18" charset="0"/>
                        </a:rPr>
                        <a:t>Parengimo data</a:t>
                      </a:r>
                      <a:endParaRPr lang="lt-L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lt-LT" sz="1400" dirty="0">
                          <a:effectLst/>
                          <a:latin typeface="Times New Roman" panose="02020603050405020304" pitchFamily="18" charset="0"/>
                          <a:ea typeface="Times New Roman" panose="02020603050405020304" pitchFamily="18" charset="0"/>
                          <a:cs typeface="Times New Roman" panose="02020603050405020304" pitchFamily="18" charset="0"/>
                        </a:rPr>
                        <a:t>2020 m.</a:t>
                      </a:r>
                      <a:endParaRPr lang="lt-LT"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462210"/>
                  </a:ext>
                </a:extLst>
              </a:tr>
            </a:tbl>
          </a:graphicData>
        </a:graphic>
      </p:graphicFrame>
    </p:spTree>
    <p:extLst>
      <p:ext uri="{BB962C8B-B14F-4D97-AF65-F5344CB8AC3E}">
        <p14:creationId xmlns:p14="http://schemas.microsoft.com/office/powerpoint/2010/main" val="36113802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684212" y="4850673"/>
            <a:ext cx="10314714" cy="1143725"/>
          </a:xfrm>
        </p:spPr>
        <p:txBody>
          <a:bodyPr>
            <a:normAutofit fontScale="90000"/>
          </a:bodyPr>
          <a:lstStyle/>
          <a:p>
            <a:pPr algn="ctr"/>
            <a:r>
              <a:rPr lang="lt-LT" dirty="0" smtClean="0"/>
              <a:t>Danutė </a:t>
            </a:r>
            <a:r>
              <a:rPr lang="lt-LT" dirty="0" err="1" smtClean="0"/>
              <a:t>Stankienė</a:t>
            </a:r>
            <a:r>
              <a:rPr lang="lt-LT" dirty="0" smtClean="0"/>
              <a:t/>
            </a:r>
            <a:br>
              <a:rPr lang="lt-LT" dirty="0" smtClean="0"/>
            </a:br>
            <a:r>
              <a:rPr lang="lt-LT" dirty="0" smtClean="0"/>
              <a:t>,,PADĖK SURASTI“</a:t>
            </a:r>
            <a:endParaRPr lang="lt-LT" dirty="0"/>
          </a:p>
        </p:txBody>
      </p:sp>
      <p:pic>
        <p:nvPicPr>
          <p:cNvPr id="17410" name="Picture 2" descr="https://musudarzelis.lt/uploads/mazGint/messages/2021-01-22_12.09_140787671_248814343310455_3033998353159559513_n.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67389" y="272066"/>
            <a:ext cx="3401291" cy="435133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Lentelė 3"/>
          <p:cNvGraphicFramePr>
            <a:graphicFrameLocks noGrp="1"/>
          </p:cNvGraphicFramePr>
          <p:nvPr>
            <p:extLst>
              <p:ext uri="{D42A27DB-BD31-4B8C-83A1-F6EECF244321}">
                <p14:modId xmlns:p14="http://schemas.microsoft.com/office/powerpoint/2010/main" val="546988951"/>
              </p:ext>
            </p:extLst>
          </p:nvPr>
        </p:nvGraphicFramePr>
        <p:xfrm>
          <a:off x="4747490" y="496391"/>
          <a:ext cx="6469149" cy="4127013"/>
        </p:xfrm>
        <a:graphic>
          <a:graphicData uri="http://schemas.openxmlformats.org/drawingml/2006/table">
            <a:tbl>
              <a:tblPr/>
              <a:tblGrid>
                <a:gridCol w="2033555">
                  <a:extLst>
                    <a:ext uri="{9D8B030D-6E8A-4147-A177-3AD203B41FA5}">
                      <a16:colId xmlns:a16="http://schemas.microsoft.com/office/drawing/2014/main" val="2486336971"/>
                    </a:ext>
                  </a:extLst>
                </a:gridCol>
                <a:gridCol w="4435594">
                  <a:extLst>
                    <a:ext uri="{9D8B030D-6E8A-4147-A177-3AD203B41FA5}">
                      <a16:colId xmlns:a16="http://schemas.microsoft.com/office/drawing/2014/main" val="3703909618"/>
                    </a:ext>
                  </a:extLst>
                </a:gridCol>
              </a:tblGrid>
              <a:tr h="401191">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Pavadinimas</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lt-LT" sz="1400">
                          <a:effectLst/>
                          <a:latin typeface="Times New Roman" panose="02020603050405020304" pitchFamily="18" charset="0"/>
                          <a:ea typeface="Times New Roman" panose="02020603050405020304" pitchFamily="18" charset="0"/>
                        </a:rPr>
                        <a:t>,, Padėk surasti„</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35924299"/>
                  </a:ext>
                </a:extLst>
              </a:tr>
              <a:tr h="401191">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Dalykas, amžius</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lt-LT" sz="1400">
                          <a:effectLst/>
                          <a:latin typeface="Times New Roman" panose="02020603050405020304" pitchFamily="18" charset="0"/>
                          <a:ea typeface="Times New Roman" panose="02020603050405020304" pitchFamily="18" charset="0"/>
                        </a:rPr>
                        <a:t>Ikimokyklinis ugdymas 1,5-3m.</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03039492"/>
                  </a:ext>
                </a:extLst>
              </a:tr>
              <a:tr h="401191">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Tikslas</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lt-LT" sz="1400">
                          <a:effectLst/>
                          <a:latin typeface="Times New Roman" panose="02020603050405020304" pitchFamily="18" charset="0"/>
                          <a:ea typeface="Times New Roman" panose="02020603050405020304" pitchFamily="18" charset="0"/>
                        </a:rPr>
                        <a:t>Spalvų, dydžių pažinimui ir įtvirtinimui;</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3112140"/>
                  </a:ext>
                </a:extLst>
              </a:tr>
              <a:tr h="840750">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Priemonės aprašymas</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spcAft>
                          <a:spcPts val="0"/>
                        </a:spcAft>
                        <a:buFont typeface="Symbol" panose="05050102010706020507" pitchFamily="18" charset="2"/>
                        <a:buChar char=""/>
                      </a:pPr>
                      <a:r>
                        <a:rPr lang="lt-LT" sz="1400">
                          <a:effectLst/>
                          <a:latin typeface="Times New Roman" panose="02020603050405020304" pitchFamily="18" charset="0"/>
                          <a:ea typeface="Times New Roman" panose="02020603050405020304" pitchFamily="18" charset="0"/>
                        </a:rPr>
                        <a:t>Skatina domėtis spalvomis;</a:t>
                      </a:r>
                      <a:endParaRPr lang="lt-LT" sz="120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lt-LT" sz="1400">
                          <a:effectLst/>
                          <a:latin typeface="Times New Roman" panose="02020603050405020304" pitchFamily="18" charset="0"/>
                          <a:ea typeface="Times New Roman" panose="02020603050405020304" pitchFamily="18" charset="0"/>
                        </a:rPr>
                        <a:t>Mokosi pažinti dydžius;</a:t>
                      </a:r>
                      <a:endParaRPr lang="lt-LT" sz="120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lt-LT" sz="1400">
                          <a:effectLst/>
                          <a:latin typeface="Times New Roman" panose="02020603050405020304" pitchFamily="18" charset="0"/>
                          <a:ea typeface="Times New Roman" panose="02020603050405020304" pitchFamily="18" charset="0"/>
                        </a:rPr>
                        <a:t>Ugdo mąstymą;</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20561101"/>
                  </a:ext>
                </a:extLst>
              </a:tr>
              <a:tr h="560500">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Ugdomos kompetencijos</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a:effectLst/>
                          <a:latin typeface="Times New Roman" panose="02020603050405020304" pitchFamily="18" charset="0"/>
                          <a:ea typeface="Times New Roman" panose="02020603050405020304" pitchFamily="18" charset="0"/>
                        </a:rPr>
                        <a:t>Pažinimo, komunikavimo, sveikatos.</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52075721"/>
                  </a:ext>
                </a:extLst>
              </a:tr>
              <a:tr h="1120999">
                <a:tc>
                  <a:txBody>
                    <a:bodyPr/>
                    <a:lstStyle/>
                    <a:p>
                      <a:pPr algn="ctr">
                        <a:spcAft>
                          <a:spcPts val="0"/>
                        </a:spcAft>
                      </a:pPr>
                      <a:r>
                        <a:rPr lang="lt-LT" sz="1400" b="1" dirty="0">
                          <a:effectLst/>
                          <a:latin typeface="Times New Roman" panose="02020603050405020304" pitchFamily="18" charset="0"/>
                          <a:ea typeface="Times New Roman" panose="02020603050405020304" pitchFamily="18" charset="0"/>
                        </a:rPr>
                        <a:t>Autorius, </a:t>
                      </a:r>
                      <a:endParaRPr lang="lt-LT" sz="1200" dirty="0">
                        <a:effectLst/>
                        <a:latin typeface="Times New Roman" panose="02020603050405020304" pitchFamily="18" charset="0"/>
                        <a:ea typeface="Times New Roman" panose="02020603050405020304" pitchFamily="18" charset="0"/>
                      </a:endParaRPr>
                    </a:p>
                    <a:p>
                      <a:pPr algn="ctr">
                        <a:spcAft>
                          <a:spcPts val="0"/>
                        </a:spcAft>
                      </a:pPr>
                      <a:r>
                        <a:rPr lang="lt-LT" sz="1400" b="1" dirty="0">
                          <a:effectLst/>
                          <a:latin typeface="Times New Roman" panose="02020603050405020304" pitchFamily="18" charset="0"/>
                          <a:ea typeface="Times New Roman" panose="02020603050405020304" pitchFamily="18" charset="0"/>
                        </a:rPr>
                        <a:t>pareigos, </a:t>
                      </a:r>
                      <a:endParaRPr lang="lt-LT" sz="1200" dirty="0">
                        <a:effectLst/>
                        <a:latin typeface="Times New Roman" panose="02020603050405020304" pitchFamily="18" charset="0"/>
                        <a:ea typeface="Times New Roman" panose="02020603050405020304" pitchFamily="18" charset="0"/>
                      </a:endParaRPr>
                    </a:p>
                    <a:p>
                      <a:pPr algn="ctr">
                        <a:spcAft>
                          <a:spcPts val="0"/>
                        </a:spcAft>
                      </a:pPr>
                      <a:r>
                        <a:rPr lang="lt-LT" sz="1400" b="1" dirty="0">
                          <a:effectLst/>
                          <a:latin typeface="Times New Roman" panose="02020603050405020304" pitchFamily="18" charset="0"/>
                          <a:ea typeface="Times New Roman" panose="02020603050405020304" pitchFamily="18" charset="0"/>
                        </a:rPr>
                        <a:t>kvalifikacinė kategorija </a:t>
                      </a:r>
                      <a:endParaRPr lang="lt-LT"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lt-LT" sz="1400">
                          <a:effectLst/>
                          <a:latin typeface="Times New Roman" panose="02020603050405020304" pitchFamily="18" charset="0"/>
                          <a:ea typeface="Times New Roman" panose="02020603050405020304" pitchFamily="18" charset="0"/>
                        </a:rPr>
                        <a:t>Danutė Stankienė</a:t>
                      </a:r>
                      <a:endParaRPr lang="lt-LT" sz="1200">
                        <a:effectLst/>
                        <a:latin typeface="Times New Roman" panose="02020603050405020304" pitchFamily="18" charset="0"/>
                        <a:ea typeface="Times New Roman" panose="02020603050405020304" pitchFamily="18" charset="0"/>
                      </a:endParaRPr>
                    </a:p>
                    <a:p>
                      <a:pPr>
                        <a:spcAft>
                          <a:spcPts val="0"/>
                        </a:spcAft>
                      </a:pPr>
                      <a:r>
                        <a:rPr lang="lt-LT" sz="1400">
                          <a:effectLst/>
                          <a:latin typeface="Times New Roman" panose="02020603050405020304" pitchFamily="18" charset="0"/>
                          <a:ea typeface="Times New Roman" panose="02020603050405020304" pitchFamily="18" charset="0"/>
                        </a:rPr>
                        <a:t>Ikimokyklinio ugdymo vyr. mokytoja.</a:t>
                      </a:r>
                      <a:endParaRPr lang="lt-LT" sz="1200">
                        <a:effectLst/>
                        <a:latin typeface="Times New Roman" panose="02020603050405020304" pitchFamily="18" charset="0"/>
                        <a:ea typeface="Times New Roman" panose="02020603050405020304" pitchFamily="18" charset="0"/>
                      </a:endParaRPr>
                    </a:p>
                    <a:p>
                      <a:pPr algn="ctr">
                        <a:spcAft>
                          <a:spcPts val="0"/>
                        </a:spcAft>
                      </a:pPr>
                      <a:r>
                        <a:rPr lang="lt-LT" sz="1400">
                          <a:effectLst/>
                          <a:latin typeface="Times New Roman" panose="02020603050405020304" pitchFamily="18" charset="0"/>
                          <a:ea typeface="Times New Roman" panose="02020603050405020304" pitchFamily="18" charset="0"/>
                        </a:rPr>
                        <a:t> </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20077147"/>
                  </a:ext>
                </a:extLst>
              </a:tr>
              <a:tr h="401191">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Parengimo data</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dirty="0">
                          <a:effectLst/>
                          <a:latin typeface="Times New Roman" panose="02020603050405020304" pitchFamily="18" charset="0"/>
                          <a:ea typeface="Times New Roman" panose="02020603050405020304" pitchFamily="18" charset="0"/>
                        </a:rPr>
                        <a:t>2021</a:t>
                      </a:r>
                      <a:endParaRPr lang="lt-LT"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42392199"/>
                  </a:ext>
                </a:extLst>
              </a:tr>
            </a:tbl>
          </a:graphicData>
        </a:graphic>
      </p:graphicFrame>
    </p:spTree>
    <p:extLst>
      <p:ext uri="{BB962C8B-B14F-4D97-AF65-F5344CB8AC3E}">
        <p14:creationId xmlns:p14="http://schemas.microsoft.com/office/powerpoint/2010/main" val="14698999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838200" y="775855"/>
            <a:ext cx="10515600" cy="1200727"/>
          </a:xfrm>
        </p:spPr>
        <p:txBody>
          <a:bodyPr>
            <a:normAutofit fontScale="90000"/>
          </a:bodyPr>
          <a:lstStyle/>
          <a:p>
            <a:pPr algn="ctr"/>
            <a:r>
              <a:rPr lang="lt-LT" dirty="0" smtClean="0"/>
              <a:t>Daiva </a:t>
            </a:r>
            <a:r>
              <a:rPr lang="lt-LT" dirty="0" err="1" smtClean="0"/>
              <a:t>Juodeikienė</a:t>
            </a:r>
            <a:r>
              <a:rPr lang="lt-LT" dirty="0" smtClean="0"/>
              <a:t/>
            </a:r>
            <a:br>
              <a:rPr lang="lt-LT" dirty="0" smtClean="0"/>
            </a:br>
            <a:r>
              <a:rPr lang="lt-LT" dirty="0" smtClean="0"/>
              <a:t>,,PAMAITINK BERNIUKĄ“</a:t>
            </a:r>
            <a:br>
              <a:rPr lang="lt-LT" dirty="0" smtClean="0"/>
            </a:br>
            <a:endParaRPr lang="lt-LT" dirty="0"/>
          </a:p>
        </p:txBody>
      </p:sp>
      <p:pic>
        <p:nvPicPr>
          <p:cNvPr id="1026" name="Picture 2" descr="https://musudarzelis.lt/uploads/mazGint/messages/2021-01-22_08.46_burbulai.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791854"/>
            <a:ext cx="3645899" cy="446541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Lentelė 2"/>
          <p:cNvGraphicFramePr>
            <a:graphicFrameLocks noGrp="1"/>
          </p:cNvGraphicFramePr>
          <p:nvPr>
            <p:extLst>
              <p:ext uri="{D42A27DB-BD31-4B8C-83A1-F6EECF244321}">
                <p14:modId xmlns:p14="http://schemas.microsoft.com/office/powerpoint/2010/main" val="2813547689"/>
              </p:ext>
            </p:extLst>
          </p:nvPr>
        </p:nvGraphicFramePr>
        <p:xfrm>
          <a:off x="4701308" y="1791854"/>
          <a:ext cx="6652491" cy="4465416"/>
        </p:xfrm>
        <a:graphic>
          <a:graphicData uri="http://schemas.openxmlformats.org/drawingml/2006/table">
            <a:tbl>
              <a:tblPr/>
              <a:tblGrid>
                <a:gridCol w="2080002">
                  <a:extLst>
                    <a:ext uri="{9D8B030D-6E8A-4147-A177-3AD203B41FA5}">
                      <a16:colId xmlns:a16="http://schemas.microsoft.com/office/drawing/2014/main" val="2821700091"/>
                    </a:ext>
                  </a:extLst>
                </a:gridCol>
                <a:gridCol w="4572489">
                  <a:extLst>
                    <a:ext uri="{9D8B030D-6E8A-4147-A177-3AD203B41FA5}">
                      <a16:colId xmlns:a16="http://schemas.microsoft.com/office/drawing/2014/main" val="4177323140"/>
                    </a:ext>
                  </a:extLst>
                </a:gridCol>
              </a:tblGrid>
              <a:tr h="431658">
                <a:tc>
                  <a:txBody>
                    <a:bodyPr/>
                    <a:lstStyle/>
                    <a:p>
                      <a:pPr algn="ctr">
                        <a:spcAft>
                          <a:spcPts val="0"/>
                        </a:spcAft>
                      </a:pPr>
                      <a:r>
                        <a:rPr lang="lt-LT" sz="1400" b="1" dirty="0">
                          <a:effectLst/>
                          <a:latin typeface="Times New Roman" panose="02020603050405020304" pitchFamily="18" charset="0"/>
                          <a:ea typeface="Times New Roman" panose="02020603050405020304" pitchFamily="18" charset="0"/>
                        </a:rPr>
                        <a:t>Pavadinimas</a:t>
                      </a:r>
                      <a:endParaRPr lang="lt-LT"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a:effectLst/>
                          <a:latin typeface="Times New Roman" panose="02020603050405020304" pitchFamily="18" charset="0"/>
                          <a:ea typeface="Times New Roman" panose="02020603050405020304" pitchFamily="18" charset="0"/>
                        </a:rPr>
                        <a:t>,,Pamaitink berniuką“</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27682270"/>
                  </a:ext>
                </a:extLst>
              </a:tr>
              <a:tr h="431658">
                <a:tc>
                  <a:txBody>
                    <a:bodyPr/>
                    <a:lstStyle/>
                    <a:p>
                      <a:pPr algn="ctr">
                        <a:spcAft>
                          <a:spcPts val="0"/>
                        </a:spcAft>
                      </a:pPr>
                      <a:r>
                        <a:rPr lang="lt-LT" sz="1400" b="1" dirty="0">
                          <a:effectLst/>
                          <a:latin typeface="Times New Roman" panose="02020603050405020304" pitchFamily="18" charset="0"/>
                          <a:ea typeface="Times New Roman" panose="02020603050405020304" pitchFamily="18" charset="0"/>
                        </a:rPr>
                        <a:t>Dalykas, amžius</a:t>
                      </a:r>
                      <a:endParaRPr lang="lt-LT"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dirty="0">
                          <a:effectLst/>
                          <a:latin typeface="Times New Roman" panose="02020603050405020304" pitchFamily="18" charset="0"/>
                          <a:ea typeface="Times New Roman" panose="02020603050405020304" pitchFamily="18" charset="0"/>
                        </a:rPr>
                        <a:t>Ikimokyklinis ugdymas, 1,5-3m.</a:t>
                      </a:r>
                      <a:endParaRPr lang="lt-LT"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75663706"/>
                  </a:ext>
                </a:extLst>
              </a:tr>
              <a:tr h="431658">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Tikslas</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dirty="0">
                          <a:effectLst/>
                          <a:latin typeface="Times New Roman" panose="02020603050405020304" pitchFamily="18" charset="0"/>
                          <a:ea typeface="Times New Roman" panose="02020603050405020304" pitchFamily="18" charset="0"/>
                        </a:rPr>
                        <a:t>Spalvų pažinimui ir įtvirtinimui</a:t>
                      </a:r>
                      <a:endParaRPr lang="lt-LT"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15644162"/>
                  </a:ext>
                </a:extLst>
              </a:tr>
              <a:tr h="912928">
                <a:tc>
                  <a:txBody>
                    <a:bodyPr/>
                    <a:lstStyle/>
                    <a:p>
                      <a:pPr algn="ctr">
                        <a:spcAft>
                          <a:spcPts val="0"/>
                        </a:spcAft>
                      </a:pPr>
                      <a:r>
                        <a:rPr lang="lt-LT" sz="1400" b="1" dirty="0">
                          <a:effectLst/>
                          <a:latin typeface="Times New Roman" panose="02020603050405020304" pitchFamily="18" charset="0"/>
                          <a:ea typeface="Times New Roman" panose="02020603050405020304" pitchFamily="18" charset="0"/>
                        </a:rPr>
                        <a:t>Priemonės aprašymas</a:t>
                      </a:r>
                      <a:endParaRPr lang="lt-LT"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spcAft>
                          <a:spcPts val="0"/>
                        </a:spcAft>
                        <a:buFont typeface="Symbol" panose="05050102010706020507" pitchFamily="18" charset="2"/>
                        <a:buChar char=""/>
                      </a:pPr>
                      <a:r>
                        <a:rPr lang="lt-LT" sz="1400" dirty="0">
                          <a:effectLst/>
                          <a:latin typeface="Times New Roman" panose="02020603050405020304" pitchFamily="18" charset="0"/>
                          <a:ea typeface="Times New Roman" panose="02020603050405020304" pitchFamily="18" charset="0"/>
                        </a:rPr>
                        <a:t>Skatina domėtis spalvomis </a:t>
                      </a:r>
                      <a:endParaRPr lang="lt-LT" sz="1200" dirty="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lt-LT" sz="1400" dirty="0">
                          <a:effectLst/>
                          <a:latin typeface="Times New Roman" panose="02020603050405020304" pitchFamily="18" charset="0"/>
                          <a:ea typeface="Times New Roman" panose="02020603050405020304" pitchFamily="18" charset="0"/>
                        </a:rPr>
                        <a:t>Lavina smulkiąją motoriką</a:t>
                      </a:r>
                      <a:endParaRPr lang="lt-LT" sz="1200" dirty="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lt-LT" sz="1400" dirty="0">
                          <a:effectLst/>
                          <a:latin typeface="Times New Roman" panose="02020603050405020304" pitchFamily="18" charset="0"/>
                          <a:ea typeface="Times New Roman" panose="02020603050405020304" pitchFamily="18" charset="0"/>
                        </a:rPr>
                        <a:t>Gerina akies-rankų koordinaciją</a:t>
                      </a:r>
                      <a:endParaRPr lang="lt-LT"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88301339"/>
                  </a:ext>
                </a:extLst>
              </a:tr>
              <a:tr h="608619">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Ugdomos kompetencijos</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dirty="0">
                          <a:effectLst/>
                          <a:latin typeface="Times New Roman" panose="02020603050405020304" pitchFamily="18" charset="0"/>
                          <a:ea typeface="Times New Roman" panose="02020603050405020304" pitchFamily="18" charset="0"/>
                        </a:rPr>
                        <a:t>Pažinimo, sveikatos</a:t>
                      </a:r>
                      <a:endParaRPr lang="lt-LT"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11538388"/>
                  </a:ext>
                </a:extLst>
              </a:tr>
              <a:tr h="1217237">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Autorius, </a:t>
                      </a:r>
                      <a:endParaRPr lang="lt-LT" sz="1200">
                        <a:effectLst/>
                        <a:latin typeface="Times New Roman" panose="02020603050405020304" pitchFamily="18" charset="0"/>
                        <a:ea typeface="Times New Roman" panose="02020603050405020304" pitchFamily="18" charset="0"/>
                      </a:endParaRPr>
                    </a:p>
                    <a:p>
                      <a:pPr algn="ctr">
                        <a:spcAft>
                          <a:spcPts val="0"/>
                        </a:spcAft>
                      </a:pPr>
                      <a:r>
                        <a:rPr lang="lt-LT" sz="1400" b="1">
                          <a:effectLst/>
                          <a:latin typeface="Times New Roman" panose="02020603050405020304" pitchFamily="18" charset="0"/>
                          <a:ea typeface="Times New Roman" panose="02020603050405020304" pitchFamily="18" charset="0"/>
                        </a:rPr>
                        <a:t>pareigos, </a:t>
                      </a:r>
                      <a:endParaRPr lang="lt-LT" sz="1200">
                        <a:effectLst/>
                        <a:latin typeface="Times New Roman" panose="02020603050405020304" pitchFamily="18" charset="0"/>
                        <a:ea typeface="Times New Roman" panose="02020603050405020304" pitchFamily="18" charset="0"/>
                      </a:endParaRPr>
                    </a:p>
                    <a:p>
                      <a:pPr algn="ctr">
                        <a:spcAft>
                          <a:spcPts val="0"/>
                        </a:spcAft>
                      </a:pPr>
                      <a:r>
                        <a:rPr lang="lt-LT" sz="1400" b="1">
                          <a:effectLst/>
                          <a:latin typeface="Times New Roman" panose="02020603050405020304" pitchFamily="18" charset="0"/>
                          <a:ea typeface="Times New Roman" panose="02020603050405020304" pitchFamily="18" charset="0"/>
                        </a:rPr>
                        <a:t>kvalifikacinė kategorija </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dirty="0">
                          <a:effectLst/>
                          <a:latin typeface="Times New Roman" panose="02020603050405020304" pitchFamily="18" charset="0"/>
                          <a:ea typeface="Times New Roman" panose="02020603050405020304" pitchFamily="18" charset="0"/>
                        </a:rPr>
                        <a:t>Daiva </a:t>
                      </a:r>
                      <a:r>
                        <a:rPr lang="lt-LT" sz="1400" dirty="0" err="1">
                          <a:effectLst/>
                          <a:latin typeface="Times New Roman" panose="02020603050405020304" pitchFamily="18" charset="0"/>
                          <a:ea typeface="Times New Roman" panose="02020603050405020304" pitchFamily="18" charset="0"/>
                        </a:rPr>
                        <a:t>Juodeikienė</a:t>
                      </a:r>
                      <a:endParaRPr lang="lt-LT" sz="1200" dirty="0">
                        <a:effectLst/>
                        <a:latin typeface="Times New Roman" panose="02020603050405020304" pitchFamily="18" charset="0"/>
                        <a:ea typeface="Times New Roman" panose="02020603050405020304" pitchFamily="18" charset="0"/>
                      </a:endParaRPr>
                    </a:p>
                    <a:p>
                      <a:pPr algn="ctr">
                        <a:spcAft>
                          <a:spcPts val="0"/>
                        </a:spcAft>
                      </a:pPr>
                      <a:r>
                        <a:rPr lang="lt-LT" sz="1400" dirty="0">
                          <a:effectLst/>
                          <a:latin typeface="Times New Roman" panose="02020603050405020304" pitchFamily="18" charset="0"/>
                          <a:ea typeface="Times New Roman" panose="02020603050405020304" pitchFamily="18" charset="0"/>
                        </a:rPr>
                        <a:t>Ikimokyklinio ugdymo mokytoja</a:t>
                      </a:r>
                      <a:endParaRPr lang="lt-LT" sz="1200" dirty="0">
                        <a:effectLst/>
                        <a:latin typeface="Times New Roman" panose="02020603050405020304" pitchFamily="18" charset="0"/>
                        <a:ea typeface="Times New Roman" panose="02020603050405020304" pitchFamily="18" charset="0"/>
                      </a:endParaRPr>
                    </a:p>
                    <a:p>
                      <a:pPr algn="ctr">
                        <a:spcAft>
                          <a:spcPts val="0"/>
                        </a:spcAft>
                      </a:pPr>
                      <a:r>
                        <a:rPr lang="lt-LT" sz="1400" dirty="0">
                          <a:effectLst/>
                          <a:latin typeface="Times New Roman" panose="02020603050405020304" pitchFamily="18" charset="0"/>
                          <a:ea typeface="Times New Roman" panose="02020603050405020304" pitchFamily="18" charset="0"/>
                        </a:rPr>
                        <a:t>Vyr. mokytoja</a:t>
                      </a:r>
                      <a:endParaRPr lang="lt-LT"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26209365"/>
                  </a:ext>
                </a:extLst>
              </a:tr>
              <a:tr h="431658">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Parengimo data</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dirty="0">
                          <a:effectLst/>
                          <a:latin typeface="Times New Roman" panose="02020603050405020304" pitchFamily="18" charset="0"/>
                          <a:ea typeface="Times New Roman" panose="02020603050405020304" pitchFamily="18" charset="0"/>
                        </a:rPr>
                        <a:t>2021m.</a:t>
                      </a:r>
                      <a:endParaRPr lang="lt-LT"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5742912"/>
                  </a:ext>
                </a:extLst>
              </a:tr>
            </a:tbl>
          </a:graphicData>
        </a:graphic>
      </p:graphicFrame>
    </p:spTree>
    <p:extLst>
      <p:ext uri="{BB962C8B-B14F-4D97-AF65-F5344CB8AC3E}">
        <p14:creationId xmlns:p14="http://schemas.microsoft.com/office/powerpoint/2010/main" val="10224759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838200" y="849745"/>
            <a:ext cx="10515600" cy="840943"/>
          </a:xfrm>
        </p:spPr>
        <p:txBody>
          <a:bodyPr>
            <a:normAutofit fontScale="90000"/>
          </a:bodyPr>
          <a:lstStyle/>
          <a:p>
            <a:pPr algn="ctr"/>
            <a:r>
              <a:rPr lang="lt-LT" dirty="0" smtClean="0"/>
              <a:t>Daiva </a:t>
            </a:r>
            <a:r>
              <a:rPr lang="lt-LT" dirty="0" err="1" smtClean="0"/>
              <a:t>Juodeikienė</a:t>
            </a:r>
            <a:r>
              <a:rPr lang="lt-LT" dirty="0" smtClean="0"/>
              <a:t/>
            </a:r>
            <a:br>
              <a:rPr lang="lt-LT" dirty="0" smtClean="0"/>
            </a:br>
            <a:r>
              <a:rPr lang="lt-LT" dirty="0" smtClean="0"/>
              <a:t>,,KAS KUR SLEPIASI?“</a:t>
            </a:r>
            <a:br>
              <a:rPr lang="lt-LT" dirty="0" smtClean="0"/>
            </a:br>
            <a:endParaRPr lang="lt-LT" dirty="0"/>
          </a:p>
        </p:txBody>
      </p:sp>
      <p:pic>
        <p:nvPicPr>
          <p:cNvPr id="2050" name="Picture 2" descr="https://musudarzelis.lt/uploads/mazGint/messages/2021-01-22_08.46_kas.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6619" y="1856507"/>
            <a:ext cx="3879272" cy="458830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Lentelė 2"/>
          <p:cNvGraphicFramePr>
            <a:graphicFrameLocks noGrp="1"/>
          </p:cNvGraphicFramePr>
          <p:nvPr>
            <p:extLst>
              <p:ext uri="{D42A27DB-BD31-4B8C-83A1-F6EECF244321}">
                <p14:modId xmlns:p14="http://schemas.microsoft.com/office/powerpoint/2010/main" val="4010988718"/>
              </p:ext>
            </p:extLst>
          </p:nvPr>
        </p:nvGraphicFramePr>
        <p:xfrm>
          <a:off x="5024582" y="1930399"/>
          <a:ext cx="6329218" cy="4514416"/>
        </p:xfrm>
        <a:graphic>
          <a:graphicData uri="http://schemas.openxmlformats.org/drawingml/2006/table">
            <a:tbl>
              <a:tblPr/>
              <a:tblGrid>
                <a:gridCol w="1978926">
                  <a:extLst>
                    <a:ext uri="{9D8B030D-6E8A-4147-A177-3AD203B41FA5}">
                      <a16:colId xmlns:a16="http://schemas.microsoft.com/office/drawing/2014/main" val="1702225497"/>
                    </a:ext>
                  </a:extLst>
                </a:gridCol>
                <a:gridCol w="4350292">
                  <a:extLst>
                    <a:ext uri="{9D8B030D-6E8A-4147-A177-3AD203B41FA5}">
                      <a16:colId xmlns:a16="http://schemas.microsoft.com/office/drawing/2014/main" val="3558642568"/>
                    </a:ext>
                  </a:extLst>
                </a:gridCol>
              </a:tblGrid>
              <a:tr h="458398">
                <a:tc>
                  <a:txBody>
                    <a:bodyPr/>
                    <a:lstStyle/>
                    <a:p>
                      <a:pPr algn="ctr">
                        <a:spcAft>
                          <a:spcPts val="0"/>
                        </a:spcAft>
                      </a:pPr>
                      <a:r>
                        <a:rPr lang="lt-LT" sz="1400" b="1" dirty="0">
                          <a:effectLst/>
                          <a:latin typeface="Times New Roman" panose="02020603050405020304" pitchFamily="18" charset="0"/>
                          <a:ea typeface="Times New Roman" panose="02020603050405020304" pitchFamily="18" charset="0"/>
                        </a:rPr>
                        <a:t>Pavadinimas</a:t>
                      </a:r>
                      <a:endParaRPr lang="lt-LT"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a:effectLst/>
                          <a:latin typeface="Times New Roman" panose="02020603050405020304" pitchFamily="18" charset="0"/>
                          <a:ea typeface="Times New Roman" panose="02020603050405020304" pitchFamily="18" charset="0"/>
                        </a:rPr>
                        <a:t>,,Kas kur slepiasi?“</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580575"/>
                  </a:ext>
                </a:extLst>
              </a:tr>
              <a:tr h="458398">
                <a:tc>
                  <a:txBody>
                    <a:bodyPr/>
                    <a:lstStyle/>
                    <a:p>
                      <a:pPr algn="ctr">
                        <a:spcAft>
                          <a:spcPts val="0"/>
                        </a:spcAft>
                      </a:pPr>
                      <a:r>
                        <a:rPr lang="lt-LT" sz="1400" b="1" dirty="0">
                          <a:effectLst/>
                          <a:latin typeface="Times New Roman" panose="02020603050405020304" pitchFamily="18" charset="0"/>
                          <a:ea typeface="Times New Roman" panose="02020603050405020304" pitchFamily="18" charset="0"/>
                        </a:rPr>
                        <a:t>Dalykas, amžius</a:t>
                      </a:r>
                      <a:endParaRPr lang="lt-LT"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a:effectLst/>
                          <a:latin typeface="Times New Roman" panose="02020603050405020304" pitchFamily="18" charset="0"/>
                          <a:ea typeface="Times New Roman" panose="02020603050405020304" pitchFamily="18" charset="0"/>
                        </a:rPr>
                        <a:t>Ikimokyklinis ugdymas, 1,5-3m.</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4568003"/>
                  </a:ext>
                </a:extLst>
              </a:tr>
              <a:tr h="458398">
                <a:tc>
                  <a:txBody>
                    <a:bodyPr/>
                    <a:lstStyle/>
                    <a:p>
                      <a:pPr algn="ctr">
                        <a:spcAft>
                          <a:spcPts val="0"/>
                        </a:spcAft>
                      </a:pPr>
                      <a:r>
                        <a:rPr lang="lt-LT" sz="1400" b="1" dirty="0">
                          <a:effectLst/>
                          <a:latin typeface="Times New Roman" panose="02020603050405020304" pitchFamily="18" charset="0"/>
                          <a:ea typeface="Times New Roman" panose="02020603050405020304" pitchFamily="18" charset="0"/>
                        </a:rPr>
                        <a:t>Tikslas</a:t>
                      </a:r>
                      <a:endParaRPr lang="lt-LT"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a:effectLst/>
                          <a:latin typeface="Times New Roman" panose="02020603050405020304" pitchFamily="18" charset="0"/>
                          <a:ea typeface="Times New Roman" panose="02020603050405020304" pitchFamily="18" charset="0"/>
                        </a:rPr>
                        <a:t>Kalbos ir pasaulio pažinimo ugdymui</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43221523"/>
                  </a:ext>
                </a:extLst>
              </a:tr>
              <a:tr h="960636">
                <a:tc>
                  <a:txBody>
                    <a:bodyPr/>
                    <a:lstStyle/>
                    <a:p>
                      <a:pPr algn="ctr">
                        <a:spcAft>
                          <a:spcPts val="0"/>
                        </a:spcAft>
                      </a:pPr>
                      <a:r>
                        <a:rPr lang="lt-LT" sz="1400" b="1" dirty="0">
                          <a:effectLst/>
                          <a:latin typeface="Times New Roman" panose="02020603050405020304" pitchFamily="18" charset="0"/>
                          <a:ea typeface="Times New Roman" panose="02020603050405020304" pitchFamily="18" charset="0"/>
                        </a:rPr>
                        <a:t>Priemonės aprašymas</a:t>
                      </a:r>
                      <a:endParaRPr lang="lt-LT"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spcAft>
                          <a:spcPts val="0"/>
                        </a:spcAft>
                        <a:buFont typeface="Symbol" panose="05050102010706020507" pitchFamily="18" charset="2"/>
                        <a:buChar char=""/>
                      </a:pPr>
                      <a:r>
                        <a:rPr lang="lt-LT" sz="1400" dirty="0">
                          <a:effectLst/>
                          <a:latin typeface="Times New Roman" panose="02020603050405020304" pitchFamily="18" charset="0"/>
                          <a:ea typeface="Times New Roman" panose="02020603050405020304" pitchFamily="18" charset="0"/>
                        </a:rPr>
                        <a:t>Lavina pastabumą ir dėmesio sukaupimą.</a:t>
                      </a:r>
                      <a:endParaRPr lang="lt-LT" sz="1200" dirty="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lt-LT" sz="1400" dirty="0">
                          <a:effectLst/>
                          <a:latin typeface="Times New Roman" panose="02020603050405020304" pitchFamily="18" charset="0"/>
                          <a:ea typeface="Times New Roman" panose="02020603050405020304" pitchFamily="18" charset="0"/>
                        </a:rPr>
                        <a:t>Skatina domėtis gyvūnais.</a:t>
                      </a:r>
                      <a:endParaRPr lang="lt-LT" sz="1200" dirty="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lt-LT" sz="1400" dirty="0">
                          <a:effectLst/>
                          <a:latin typeface="Times New Roman" panose="02020603050405020304" pitchFamily="18" charset="0"/>
                          <a:ea typeface="Times New Roman" panose="02020603050405020304" pitchFamily="18" charset="0"/>
                        </a:rPr>
                        <a:t>Formuoja pradinius kalbos įgūdžius.</a:t>
                      </a:r>
                      <a:endParaRPr lang="lt-LT"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25495221"/>
                  </a:ext>
                </a:extLst>
              </a:tr>
              <a:tr h="640424">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Ugdomos kompetencijos</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dirty="0">
                          <a:effectLst/>
                          <a:latin typeface="Times New Roman" panose="02020603050405020304" pitchFamily="18" charset="0"/>
                          <a:ea typeface="Times New Roman" panose="02020603050405020304" pitchFamily="18" charset="0"/>
                        </a:rPr>
                        <a:t>Pažinimo, komunikavimo.</a:t>
                      </a:r>
                      <a:endParaRPr lang="lt-LT"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93148151"/>
                  </a:ext>
                </a:extLst>
              </a:tr>
              <a:tr h="1079764">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Autorius, </a:t>
                      </a:r>
                      <a:endParaRPr lang="lt-LT" sz="1200">
                        <a:effectLst/>
                        <a:latin typeface="Times New Roman" panose="02020603050405020304" pitchFamily="18" charset="0"/>
                        <a:ea typeface="Times New Roman" panose="02020603050405020304" pitchFamily="18" charset="0"/>
                      </a:endParaRPr>
                    </a:p>
                    <a:p>
                      <a:pPr algn="ctr">
                        <a:spcAft>
                          <a:spcPts val="0"/>
                        </a:spcAft>
                      </a:pPr>
                      <a:r>
                        <a:rPr lang="lt-LT" sz="1400" b="1">
                          <a:effectLst/>
                          <a:latin typeface="Times New Roman" panose="02020603050405020304" pitchFamily="18" charset="0"/>
                          <a:ea typeface="Times New Roman" panose="02020603050405020304" pitchFamily="18" charset="0"/>
                        </a:rPr>
                        <a:t>pareigos, </a:t>
                      </a:r>
                      <a:endParaRPr lang="lt-LT" sz="1200">
                        <a:effectLst/>
                        <a:latin typeface="Times New Roman" panose="02020603050405020304" pitchFamily="18" charset="0"/>
                        <a:ea typeface="Times New Roman" panose="02020603050405020304" pitchFamily="18" charset="0"/>
                      </a:endParaRPr>
                    </a:p>
                    <a:p>
                      <a:pPr algn="ctr">
                        <a:spcAft>
                          <a:spcPts val="0"/>
                        </a:spcAft>
                      </a:pPr>
                      <a:r>
                        <a:rPr lang="lt-LT" sz="1400" b="1">
                          <a:effectLst/>
                          <a:latin typeface="Times New Roman" panose="02020603050405020304" pitchFamily="18" charset="0"/>
                          <a:ea typeface="Times New Roman" panose="02020603050405020304" pitchFamily="18" charset="0"/>
                        </a:rPr>
                        <a:t>kvalifikacinė kategorija </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dirty="0">
                          <a:effectLst/>
                          <a:latin typeface="Times New Roman" panose="02020603050405020304" pitchFamily="18" charset="0"/>
                          <a:ea typeface="Times New Roman" panose="02020603050405020304" pitchFamily="18" charset="0"/>
                        </a:rPr>
                        <a:t>Daiva </a:t>
                      </a:r>
                      <a:r>
                        <a:rPr lang="lt-LT" sz="1400" dirty="0" err="1">
                          <a:effectLst/>
                          <a:latin typeface="Times New Roman" panose="02020603050405020304" pitchFamily="18" charset="0"/>
                          <a:ea typeface="Times New Roman" panose="02020603050405020304" pitchFamily="18" charset="0"/>
                        </a:rPr>
                        <a:t>Juodeikienė</a:t>
                      </a:r>
                      <a:endParaRPr lang="lt-LT" sz="1200" dirty="0">
                        <a:effectLst/>
                        <a:latin typeface="Times New Roman" panose="02020603050405020304" pitchFamily="18" charset="0"/>
                        <a:ea typeface="Times New Roman" panose="02020603050405020304" pitchFamily="18" charset="0"/>
                      </a:endParaRPr>
                    </a:p>
                    <a:p>
                      <a:pPr algn="ctr">
                        <a:spcAft>
                          <a:spcPts val="0"/>
                        </a:spcAft>
                      </a:pPr>
                      <a:r>
                        <a:rPr lang="lt-LT" sz="1400" dirty="0">
                          <a:effectLst/>
                          <a:latin typeface="Times New Roman" panose="02020603050405020304" pitchFamily="18" charset="0"/>
                          <a:ea typeface="Times New Roman" panose="02020603050405020304" pitchFamily="18" charset="0"/>
                        </a:rPr>
                        <a:t>Ikimokyklinio ugdymo mokytoja</a:t>
                      </a:r>
                      <a:endParaRPr lang="lt-LT" sz="1200" dirty="0">
                        <a:effectLst/>
                        <a:latin typeface="Times New Roman" panose="02020603050405020304" pitchFamily="18" charset="0"/>
                        <a:ea typeface="Times New Roman" panose="02020603050405020304" pitchFamily="18" charset="0"/>
                      </a:endParaRPr>
                    </a:p>
                    <a:p>
                      <a:pPr algn="ctr">
                        <a:spcAft>
                          <a:spcPts val="0"/>
                        </a:spcAft>
                      </a:pPr>
                      <a:r>
                        <a:rPr lang="lt-LT" sz="1400" dirty="0">
                          <a:effectLst/>
                          <a:latin typeface="Times New Roman" panose="02020603050405020304" pitchFamily="18" charset="0"/>
                          <a:ea typeface="Times New Roman" panose="02020603050405020304" pitchFamily="18" charset="0"/>
                        </a:rPr>
                        <a:t>Vyr. mokytoja</a:t>
                      </a:r>
                      <a:endParaRPr lang="lt-LT"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5379643"/>
                  </a:ext>
                </a:extLst>
              </a:tr>
              <a:tr h="458398">
                <a:tc>
                  <a:txBody>
                    <a:bodyPr/>
                    <a:lstStyle/>
                    <a:p>
                      <a:pPr algn="ctr">
                        <a:spcAft>
                          <a:spcPts val="0"/>
                        </a:spcAft>
                      </a:pPr>
                      <a:r>
                        <a:rPr lang="lt-LT" sz="1400" b="1">
                          <a:effectLst/>
                          <a:latin typeface="Times New Roman" panose="02020603050405020304" pitchFamily="18" charset="0"/>
                          <a:ea typeface="Times New Roman" panose="02020603050405020304" pitchFamily="18" charset="0"/>
                        </a:rPr>
                        <a:t>Parengimo data</a:t>
                      </a:r>
                      <a:endParaRPr lang="lt-LT"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lt-LT" sz="1400" dirty="0">
                          <a:effectLst/>
                          <a:latin typeface="Times New Roman" panose="02020603050405020304" pitchFamily="18" charset="0"/>
                          <a:ea typeface="Times New Roman" panose="02020603050405020304" pitchFamily="18" charset="0"/>
                        </a:rPr>
                        <a:t>2021m.</a:t>
                      </a:r>
                      <a:endParaRPr lang="lt-LT"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00392401"/>
                  </a:ext>
                </a:extLst>
              </a:tr>
            </a:tbl>
          </a:graphicData>
        </a:graphic>
      </p:graphicFrame>
    </p:spTree>
    <p:extLst>
      <p:ext uri="{BB962C8B-B14F-4D97-AF65-F5344CB8AC3E}">
        <p14:creationId xmlns:p14="http://schemas.microsoft.com/office/powerpoint/2010/main" val="3994953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684212" y="4990011"/>
            <a:ext cx="8534400" cy="1419498"/>
          </a:xfrm>
        </p:spPr>
        <p:txBody>
          <a:bodyPr>
            <a:normAutofit/>
          </a:bodyPr>
          <a:lstStyle/>
          <a:p>
            <a:pPr algn="ctr"/>
            <a:r>
              <a:rPr lang="lt-LT" dirty="0" err="1" smtClean="0"/>
              <a:t>Edvina</a:t>
            </a:r>
            <a:r>
              <a:rPr lang="lt-LT" dirty="0" smtClean="0"/>
              <a:t> Antanavičiūtė</a:t>
            </a:r>
            <a:br>
              <a:rPr lang="lt-LT" dirty="0" smtClean="0"/>
            </a:br>
            <a:r>
              <a:rPr lang="lt-LT" dirty="0" smtClean="0"/>
              <a:t>,,SPALVŲ RATAS“</a:t>
            </a:r>
            <a:endParaRPr lang="lt-LT" dirty="0"/>
          </a:p>
        </p:txBody>
      </p:sp>
      <p:pic>
        <p:nvPicPr>
          <p:cNvPr id="5" name="Turinio vietos rezervavimo ženklas 4"/>
          <p:cNvPicPr>
            <a:picLocks noGrp="1" noChangeAspect="1"/>
          </p:cNvPicPr>
          <p:nvPr>
            <p:ph idx="1"/>
          </p:nvPr>
        </p:nvPicPr>
        <p:blipFill>
          <a:blip r:embed="rId2"/>
          <a:stretch>
            <a:fillRect/>
          </a:stretch>
        </p:blipFill>
        <p:spPr>
          <a:xfrm>
            <a:off x="870704" y="638673"/>
            <a:ext cx="3645280" cy="4351338"/>
          </a:xfrm>
          <a:prstGeom prst="rect">
            <a:avLst/>
          </a:prstGeom>
        </p:spPr>
      </p:pic>
      <p:pic>
        <p:nvPicPr>
          <p:cNvPr id="8" name="Paveikslėlis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8356" y="475823"/>
            <a:ext cx="4989748" cy="4287766"/>
          </a:xfrm>
          <a:prstGeom prst="rect">
            <a:avLst/>
          </a:prstGeom>
        </p:spPr>
      </p:pic>
    </p:spTree>
    <p:extLst>
      <p:ext uri="{BB962C8B-B14F-4D97-AF65-F5344CB8AC3E}">
        <p14:creationId xmlns:p14="http://schemas.microsoft.com/office/powerpoint/2010/main" val="1195467719"/>
      </p:ext>
    </p:extLst>
  </p:cSld>
  <p:clrMapOvr>
    <a:masterClrMapping/>
  </p:clrMapOvr>
  <p:timing>
    <p:tnLst>
      <p:par>
        <p:cTn id="1" dur="indefinite" restart="never" nodeType="tmRoot"/>
      </p:par>
    </p:tnLst>
  </p:timing>
</p:sld>
</file>

<file path=ppt/theme/theme1.xml><?xml version="1.0" encoding="utf-8"?>
<a:theme xmlns:a="http://schemas.openxmlformats.org/drawingml/2006/main" name="Dalis">
  <a:themeElements>
    <a:clrScheme name="Dalis">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Dalis">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alis">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Slice</Template>
  <TotalTime>1835</TotalTime>
  <Words>3062</Words>
  <Application>Microsoft Office PowerPoint</Application>
  <PresentationFormat>Plačiaekranė</PresentationFormat>
  <Paragraphs>815</Paragraphs>
  <Slides>47</Slides>
  <Notes>0</Notes>
  <HiddenSlides>0</HiddenSlides>
  <MMClips>0</MMClips>
  <ScaleCrop>false</ScaleCrop>
  <HeadingPairs>
    <vt:vector size="6" baseType="variant">
      <vt:variant>
        <vt:lpstr>Naudojami šriftai</vt:lpstr>
      </vt:variant>
      <vt:variant>
        <vt:i4>7</vt:i4>
      </vt:variant>
      <vt:variant>
        <vt:lpstr>Tema</vt:lpstr>
      </vt:variant>
      <vt:variant>
        <vt:i4>1</vt:i4>
      </vt:variant>
      <vt:variant>
        <vt:lpstr>Skaidrių pavadinimai</vt:lpstr>
      </vt:variant>
      <vt:variant>
        <vt:i4>47</vt:i4>
      </vt:variant>
    </vt:vector>
  </HeadingPairs>
  <TitlesOfParts>
    <vt:vector size="55" baseType="lpstr">
      <vt:lpstr>Calibri</vt:lpstr>
      <vt:lpstr>Cambria</vt:lpstr>
      <vt:lpstr>Century Gothic</vt:lpstr>
      <vt:lpstr>Segoe UI Historic</vt:lpstr>
      <vt:lpstr>Symbol</vt:lpstr>
      <vt:lpstr>Times New Roman</vt:lpstr>
      <vt:lpstr>Wingdings 3</vt:lpstr>
      <vt:lpstr>Dalis</vt:lpstr>
      <vt:lpstr>METODINIŲ PRIEMONIŲ NAUDA IR ĮVAIROVĖ</vt:lpstr>
      <vt:lpstr>METODINĖ TARYBA</vt:lpstr>
      <vt:lpstr> </vt:lpstr>
      <vt:lpstr>Sonata Kairienė ,,PAMAITINK PARŠELĮ“  ,,</vt:lpstr>
      <vt:lpstr>Sonata Kairienė ,,PAGAUK MUSYTĘ“</vt:lpstr>
      <vt:lpstr>Danutė Stankienė ,,PADĖK SURASTI“</vt:lpstr>
      <vt:lpstr>Daiva Juodeikienė ,,PAMAITINK BERNIUKĄ“ </vt:lpstr>
      <vt:lpstr>Daiva Juodeikienė ,,KAS KUR SLEPIASI?“ </vt:lpstr>
      <vt:lpstr>Edvina Antanavičiūtė ,,SPALVŲ RATAS“</vt:lpstr>
      <vt:lpstr>METODINĖ KORTELĖ</vt:lpstr>
      <vt:lpstr>Modesta Zakalskytė ,,SPALVOTI STIKLAINIUKAI“</vt:lpstr>
      <vt:lpstr>METODINĖ KORTELĖ</vt:lpstr>
      <vt:lpstr>Regina Mažirimienė ,,LINKSMAS METŲ TRAUKINUKAS“</vt:lpstr>
      <vt:lpstr>METODINĖ KORTELĖ</vt:lpstr>
      <vt:lpstr>Rūta Drungilienė ,,DŽIOVYKLA“ </vt:lpstr>
      <vt:lpstr>Rūta Drungilienė ,,MATAU IR LIEČIU“</vt:lpstr>
      <vt:lpstr>Virginija Mačiukienė ,,EMOCIJŲ KUBIKAS“ </vt:lpstr>
      <vt:lpstr>METODINĖ KORTELĖ</vt:lpstr>
      <vt:lpstr>Virgijia Mačiukienė ,,SKAIČIUKAI“</vt:lpstr>
      <vt:lpstr>Stasė Valaitienė ,,UŽSIMERK, PALIESK IR PASAKYK“ </vt:lpstr>
      <vt:lpstr>Stasė Valaitienė ,,ŽAIDŽIU JŪROS KARALYSTĘ“</vt:lpstr>
      <vt:lpstr>Austėja Rimkienė ,,SPALVŲ KARALYSTĖJE“</vt:lpstr>
      <vt:lpstr>Rita Burlakovienė ,,SPALVOTI KAMUOLIUKAI“ </vt:lpstr>
      <vt:lpstr>Rita Burlakovienė ,,RAIDELIŲ ŠALYJE“</vt:lpstr>
      <vt:lpstr>Dainora Ružauskienė ,,SKAIČIŲ KREPŠELIAI“</vt:lpstr>
      <vt:lpstr>Dainora Ružauskienė ,,NUO ŽODELIO PRIE RAIDELĖS“</vt:lpstr>
      <vt:lpstr>Inga Miniauskienė ,,ŽAIDŽIU IR MOKAUSI“</vt:lpstr>
      <vt:lpstr>Simona Gedminė ,,GEOMETRINĖS FIGŪROS“, ,,ŠUNIUKUI KAULIUKAS“</vt:lpstr>
      <vt:lpstr>METODINĖ KORTELĖ</vt:lpstr>
      <vt:lpstr>METODINĖ KORTELĖ</vt:lpstr>
      <vt:lpstr>Jūratė Stackevičiūtė – Bubinienė ,,SPALVIUKAI“</vt:lpstr>
      <vt:lpstr>METODINĖ KORTELĖ</vt:lpstr>
      <vt:lpstr>Jūratė Stackevičiūtė – Bubinienė ,,SPALVOTIEJI PŪKUČIAI“</vt:lpstr>
      <vt:lpstr>METODINĖ KORTELĖ</vt:lpstr>
      <vt:lpstr>Donata Liauksminaitė ,,FIGŪRŲ DOMINO“</vt:lpstr>
      <vt:lpstr>Donata Liauksminaitė  ,,EMOCIJOS IR JAUSMAI“</vt:lpstr>
      <vt:lpstr>IRMA KOVALČIUK ,,PASLAPTINGA DĖŽUTĖ“</vt:lpstr>
      <vt:lpstr>IRMA KOVALČIUK ,,PRISIMINK MANE“</vt:lpstr>
      <vt:lpstr>Audronė Šimkuvienė ,,SPALVOTI ŽYMEKLIAI - ,,STOP“, ,,VAROMĖS“</vt:lpstr>
      <vt:lpstr>Esmeralda Butaitė ,,NUPIEŠK EMOCIJĄ“</vt:lpstr>
      <vt:lpstr>METODINĖ KORTELĖ</vt:lpstr>
      <vt:lpstr>Esmeralda Butaitė ,,SUPRASK JAUSMUS“ </vt:lpstr>
      <vt:lpstr>METODINĖ KORTELĖ</vt:lpstr>
      <vt:lpstr>Roma Skirmontienė ,,ĮVAIRIASPALVIAI DRUGELIAI“</vt:lpstr>
      <vt:lpstr>Roma Skirmontienė ,,PIRŠTUKAS – PELIUKAS“</vt:lpstr>
      <vt:lpstr>„PowerPoint“ pateiktis</vt:lpstr>
      <vt:lpstr>AČIŪ UŽ DĖMESĮ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METODINIŲ PRIEMONIŲ NAUDA IR ĮVAIROVĖ</dc:title>
  <dc:creator>Lenovo</dc:creator>
  <cp:lastModifiedBy>Lenovo</cp:lastModifiedBy>
  <cp:revision>39</cp:revision>
  <dcterms:created xsi:type="dcterms:W3CDTF">2021-02-01T12:23:16Z</dcterms:created>
  <dcterms:modified xsi:type="dcterms:W3CDTF">2021-03-01T14:21:31Z</dcterms:modified>
</cp:coreProperties>
</file>